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325" r:id="rId5"/>
    <p:sldId id="313" r:id="rId6"/>
    <p:sldId id="327" r:id="rId7"/>
    <p:sldId id="328" r:id="rId8"/>
    <p:sldId id="329" r:id="rId9"/>
    <p:sldId id="312" r:id="rId10"/>
    <p:sldId id="289" r:id="rId11"/>
    <p:sldId id="291" r:id="rId12"/>
    <p:sldId id="321" r:id="rId13"/>
    <p:sldId id="314" r:id="rId14"/>
    <p:sldId id="300" r:id="rId15"/>
    <p:sldId id="322" r:id="rId16"/>
    <p:sldId id="310" r:id="rId17"/>
    <p:sldId id="315" r:id="rId18"/>
    <p:sldId id="330" r:id="rId19"/>
    <p:sldId id="302" r:id="rId20"/>
    <p:sldId id="303" r:id="rId21"/>
    <p:sldId id="304" r:id="rId22"/>
    <p:sldId id="306" r:id="rId23"/>
    <p:sldId id="331" r:id="rId24"/>
    <p:sldId id="317" r:id="rId25"/>
    <p:sldId id="316" r:id="rId26"/>
    <p:sldId id="308" r:id="rId27"/>
    <p:sldId id="324" r:id="rId28"/>
    <p:sldId id="259" r:id="rId29"/>
    <p:sldId id="336" r:id="rId30"/>
    <p:sldId id="333" r:id="rId31"/>
    <p:sldId id="332"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39"/>
    <a:srgbClr val="00644F"/>
    <a:srgbClr val="27856C"/>
    <a:srgbClr val="255F9F"/>
    <a:srgbClr val="00297A"/>
    <a:srgbClr val="006699"/>
    <a:srgbClr val="0078B4"/>
    <a:srgbClr val="0066CC"/>
    <a:srgbClr val="007BC0"/>
    <a:srgbClr val="155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60" y="3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E48EEC-21C3-7E42-A66C-45567BF83B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5B9390-5399-A14D-9A1E-6EAAD27261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2B4D9D-C699-C941-B8FB-7F28C6112BB7}" type="datetimeFigureOut">
              <a:rPr lang="en-US" smtClean="0"/>
              <a:t>5/4/2022</a:t>
            </a:fld>
            <a:endParaRPr lang="en-US"/>
          </a:p>
        </p:txBody>
      </p:sp>
      <p:sp>
        <p:nvSpPr>
          <p:cNvPr id="4" name="Footer Placeholder 3">
            <a:extLst>
              <a:ext uri="{FF2B5EF4-FFF2-40B4-BE49-F238E27FC236}">
                <a16:creationId xmlns:a16="http://schemas.microsoft.com/office/drawing/2014/main" id="{906AAB2C-600C-A248-8A2D-C8CC0D7474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668093-924B-7F41-95DD-E6D33247C1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A5917A-A803-7A43-88AA-D14DB3C82046}" type="slidenum">
              <a:rPr lang="en-US" smtClean="0"/>
              <a:t>‹#›</a:t>
            </a:fld>
            <a:endParaRPr lang="en-US"/>
          </a:p>
        </p:txBody>
      </p:sp>
    </p:spTree>
    <p:extLst>
      <p:ext uri="{BB962C8B-B14F-4D97-AF65-F5344CB8AC3E}">
        <p14:creationId xmlns:p14="http://schemas.microsoft.com/office/powerpoint/2010/main" val="1319987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33743-9207-B241-9DFD-44893C04DC6E}"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7D16F-5906-364A-A8F4-E34C2859838B}" type="slidenum">
              <a:rPr lang="en-US" smtClean="0"/>
              <a:t>‹#›</a:t>
            </a:fld>
            <a:endParaRPr lang="en-US"/>
          </a:p>
        </p:txBody>
      </p:sp>
    </p:spTree>
    <p:extLst>
      <p:ext uri="{BB962C8B-B14F-4D97-AF65-F5344CB8AC3E}">
        <p14:creationId xmlns:p14="http://schemas.microsoft.com/office/powerpoint/2010/main" val="387545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8</a:t>
            </a:fld>
            <a:endParaRPr lang="en-US"/>
          </a:p>
        </p:txBody>
      </p:sp>
    </p:spTree>
    <p:extLst>
      <p:ext uri="{BB962C8B-B14F-4D97-AF65-F5344CB8AC3E}">
        <p14:creationId xmlns:p14="http://schemas.microsoft.com/office/powerpoint/2010/main" val="7966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16</a:t>
            </a:fld>
            <a:endParaRPr lang="en-US"/>
          </a:p>
        </p:txBody>
      </p:sp>
    </p:spTree>
    <p:extLst>
      <p:ext uri="{BB962C8B-B14F-4D97-AF65-F5344CB8AC3E}">
        <p14:creationId xmlns:p14="http://schemas.microsoft.com/office/powerpoint/2010/main" val="87054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18</a:t>
            </a:fld>
            <a:endParaRPr lang="en-US"/>
          </a:p>
        </p:txBody>
      </p:sp>
    </p:spTree>
    <p:extLst>
      <p:ext uri="{BB962C8B-B14F-4D97-AF65-F5344CB8AC3E}">
        <p14:creationId xmlns:p14="http://schemas.microsoft.com/office/powerpoint/2010/main" val="366402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19</a:t>
            </a:fld>
            <a:endParaRPr lang="en-US"/>
          </a:p>
        </p:txBody>
      </p:sp>
    </p:spTree>
    <p:extLst>
      <p:ext uri="{BB962C8B-B14F-4D97-AF65-F5344CB8AC3E}">
        <p14:creationId xmlns:p14="http://schemas.microsoft.com/office/powerpoint/2010/main" val="27693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21</a:t>
            </a:fld>
            <a:endParaRPr lang="en-US"/>
          </a:p>
        </p:txBody>
      </p:sp>
    </p:spTree>
    <p:extLst>
      <p:ext uri="{BB962C8B-B14F-4D97-AF65-F5344CB8AC3E}">
        <p14:creationId xmlns:p14="http://schemas.microsoft.com/office/powerpoint/2010/main" val="99081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22</a:t>
            </a:fld>
            <a:endParaRPr lang="en-US"/>
          </a:p>
        </p:txBody>
      </p:sp>
    </p:spTree>
    <p:extLst>
      <p:ext uri="{BB962C8B-B14F-4D97-AF65-F5344CB8AC3E}">
        <p14:creationId xmlns:p14="http://schemas.microsoft.com/office/powerpoint/2010/main" val="288232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23</a:t>
            </a:fld>
            <a:endParaRPr lang="en-US"/>
          </a:p>
        </p:txBody>
      </p:sp>
    </p:spTree>
    <p:extLst>
      <p:ext uri="{BB962C8B-B14F-4D97-AF65-F5344CB8AC3E}">
        <p14:creationId xmlns:p14="http://schemas.microsoft.com/office/powerpoint/2010/main" val="60370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07D16F-5906-364A-A8F4-E34C2859838B}" type="slidenum">
              <a:rPr lang="en-US" smtClean="0"/>
              <a:t>28</a:t>
            </a:fld>
            <a:endParaRPr lang="en-US"/>
          </a:p>
        </p:txBody>
      </p:sp>
    </p:spTree>
    <p:extLst>
      <p:ext uri="{BB962C8B-B14F-4D97-AF65-F5344CB8AC3E}">
        <p14:creationId xmlns:p14="http://schemas.microsoft.com/office/powerpoint/2010/main" val="768521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0B65-92CA-EC49-86AB-654983CCEB05}"/>
              </a:ext>
            </a:extLst>
          </p:cNvPr>
          <p:cNvSpPr>
            <a:spLocks noGrp="1"/>
          </p:cNvSpPr>
          <p:nvPr>
            <p:ph type="title" hasCustomPrompt="1"/>
          </p:nvPr>
        </p:nvSpPr>
        <p:spPr>
          <a:xfrm>
            <a:off x="828000" y="3305844"/>
            <a:ext cx="10515600" cy="838281"/>
          </a:xfrm>
          <a:prstGeom prst="rect">
            <a:avLst/>
          </a:prstGeom>
        </p:spPr>
        <p:txBody>
          <a:bodyPr anchor="b"/>
          <a:lstStyle>
            <a:lvl1pPr>
              <a:defRPr sz="5400"/>
            </a:lvl1pPr>
          </a:lstStyle>
          <a:p>
            <a:r>
              <a:rPr lang="en-US"/>
              <a:t>Click to edit title</a:t>
            </a:r>
          </a:p>
        </p:txBody>
      </p:sp>
      <p:sp>
        <p:nvSpPr>
          <p:cNvPr id="6" name="TextBox 5">
            <a:extLst>
              <a:ext uri="{FF2B5EF4-FFF2-40B4-BE49-F238E27FC236}">
                <a16:creationId xmlns:a16="http://schemas.microsoft.com/office/drawing/2014/main" id="{10639725-333B-0744-9AF8-DE12EA5615BA}"/>
              </a:ext>
            </a:extLst>
          </p:cNvPr>
          <p:cNvSpPr txBox="1"/>
          <p:nvPr userDrawn="1"/>
        </p:nvSpPr>
        <p:spPr>
          <a:xfrm>
            <a:off x="828000" y="885297"/>
            <a:ext cx="5268000" cy="954107"/>
          </a:xfrm>
          <a:prstGeom prst="rect">
            <a:avLst/>
          </a:prstGeom>
          <a:noFill/>
        </p:spPr>
        <p:txBody>
          <a:bodyPr wrap="square" rtlCol="0">
            <a:spAutoFit/>
          </a:bodyPr>
          <a:lstStyle/>
          <a:p>
            <a:r>
              <a:rPr lang="en-US" sz="3200" b="1" i="0">
                <a:latin typeface="Arial" panose="020B0604020202020204" pitchFamily="34" charset="0"/>
                <a:cs typeface="Arial" panose="020B0604020202020204" pitchFamily="34" charset="0"/>
              </a:rPr>
              <a:t>Welcome </a:t>
            </a:r>
          </a:p>
          <a:p>
            <a:r>
              <a:rPr lang="en-US" sz="2400" b="0" i="0">
                <a:latin typeface="Arial" panose="020B0604020202020204" pitchFamily="34" charset="0"/>
                <a:cs typeface="Arial" panose="020B0604020202020204" pitchFamily="34" charset="0"/>
              </a:rPr>
              <a:t>The event will start shortly</a:t>
            </a:r>
          </a:p>
        </p:txBody>
      </p:sp>
      <p:pic>
        <p:nvPicPr>
          <p:cNvPr id="5" name="Picture 4">
            <a:extLst>
              <a:ext uri="{FF2B5EF4-FFF2-40B4-BE49-F238E27FC236}">
                <a16:creationId xmlns:a16="http://schemas.microsoft.com/office/drawing/2014/main" id="{CDED8E03-9AC4-B644-8817-DA50C61A9F50}"/>
              </a:ext>
            </a:extLst>
          </p:cNvPr>
          <p:cNvPicPr>
            <a:picLocks noChangeAspect="1"/>
          </p:cNvPicPr>
          <p:nvPr userDrawn="1"/>
        </p:nvPicPr>
        <p:blipFill>
          <a:blip r:embed="rId2"/>
          <a:stretch>
            <a:fillRect/>
          </a:stretch>
        </p:blipFill>
        <p:spPr>
          <a:xfrm>
            <a:off x="941266" y="5119985"/>
            <a:ext cx="3028124" cy="840173"/>
          </a:xfrm>
          <a:prstGeom prst="rect">
            <a:avLst/>
          </a:prstGeom>
        </p:spPr>
      </p:pic>
    </p:spTree>
    <p:extLst>
      <p:ext uri="{BB962C8B-B14F-4D97-AF65-F5344CB8AC3E}">
        <p14:creationId xmlns:p14="http://schemas.microsoft.com/office/powerpoint/2010/main" val="329146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116C-89A9-1545-A172-545006507A05}"/>
              </a:ext>
            </a:extLst>
          </p:cNvPr>
          <p:cNvSpPr>
            <a:spLocks noGrp="1"/>
          </p:cNvSpPr>
          <p:nvPr>
            <p:ph type="title" hasCustomPrompt="1"/>
          </p:nvPr>
        </p:nvSpPr>
        <p:spPr>
          <a:xfrm>
            <a:off x="838200" y="1257300"/>
            <a:ext cx="9652087" cy="5017770"/>
          </a:xfrm>
          <a:prstGeom prst="rect">
            <a:avLst/>
          </a:prstGeom>
        </p:spPr>
        <p:txBody>
          <a:bodyPr anchor="b" anchorCtr="0"/>
          <a:lstStyle/>
          <a:p>
            <a:r>
              <a:rPr lang="en-US"/>
              <a:t>Click to edit text</a:t>
            </a:r>
          </a:p>
        </p:txBody>
      </p:sp>
      <p:sp>
        <p:nvSpPr>
          <p:cNvPr id="3" name="Footer Placeholder 2">
            <a:extLst>
              <a:ext uri="{FF2B5EF4-FFF2-40B4-BE49-F238E27FC236}">
                <a16:creationId xmlns:a16="http://schemas.microsoft.com/office/drawing/2014/main" id="{A3D4DCCD-B58C-0949-8F61-F2A9F02C08B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4081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3">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D4DCCD-B58C-0949-8F61-F2A9F02C08B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800549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E43A-9F3A-2E4B-9747-5212064A01DB}"/>
              </a:ext>
            </a:extLst>
          </p:cNvPr>
          <p:cNvSpPr>
            <a:spLocks noGrp="1"/>
          </p:cNvSpPr>
          <p:nvPr>
            <p:ph type="title"/>
          </p:nvPr>
        </p:nvSpPr>
        <p:spPr>
          <a:xfrm>
            <a:off x="838200" y="1553845"/>
            <a:ext cx="10515600" cy="1325563"/>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6AC5EE57-4731-8A46-9493-DA800CF2888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0620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0396F83-1F66-4A40-A6E6-19DE1D66B1ED}"/>
              </a:ext>
            </a:extLst>
          </p:cNvPr>
          <p:cNvSpPr>
            <a:spLocks noGrp="1" noChangeAspect="1"/>
          </p:cNvSpPr>
          <p:nvPr>
            <p:ph type="pic" sz="quarter" idx="12"/>
          </p:nvPr>
        </p:nvSpPr>
        <p:spPr>
          <a:xfrm>
            <a:off x="0" y="0"/>
            <a:ext cx="12192000" cy="6858000"/>
          </a:xfrm>
          <a:prstGeom prst="rect">
            <a:avLst/>
          </a:prstGeom>
        </p:spPr>
        <p:txBody>
          <a:bodyPr>
            <a:noAutofit/>
          </a:bodyPr>
          <a:lstStyle/>
          <a:p>
            <a:endParaRPr lang="en-US"/>
          </a:p>
        </p:txBody>
      </p:sp>
      <p:sp>
        <p:nvSpPr>
          <p:cNvPr id="5" name="Footer Placeholder 4">
            <a:extLst>
              <a:ext uri="{FF2B5EF4-FFF2-40B4-BE49-F238E27FC236}">
                <a16:creationId xmlns:a16="http://schemas.microsoft.com/office/drawing/2014/main" id="{8BEA9A7C-128B-8B4E-A4C4-A83500806B7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9291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ild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69160FE7-DEC0-6848-9333-4465CF087648}"/>
              </a:ext>
            </a:extLst>
          </p:cNvPr>
          <p:cNvSpPr txBox="1">
            <a:spLocks/>
          </p:cNvSpPr>
          <p:nvPr userDrawn="1"/>
        </p:nvSpPr>
        <p:spPr>
          <a:xfrm>
            <a:off x="828000" y="4171323"/>
            <a:ext cx="9144000" cy="840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a:solidFill>
                  <a:srgbClr val="FFFFFF"/>
                </a:solidFill>
                <a:latin typeface="Arial" panose="020B0604020202020204"/>
              </a:rPr>
              <a:t>End of presentation</a:t>
            </a:r>
          </a:p>
        </p:txBody>
      </p:sp>
      <p:pic>
        <p:nvPicPr>
          <p:cNvPr id="3" name="Picture 2">
            <a:extLst>
              <a:ext uri="{FF2B5EF4-FFF2-40B4-BE49-F238E27FC236}">
                <a16:creationId xmlns:a16="http://schemas.microsoft.com/office/drawing/2014/main" id="{B927547C-780E-6D48-B7F5-02FDCEED8D86}"/>
              </a:ext>
            </a:extLst>
          </p:cNvPr>
          <p:cNvPicPr>
            <a:picLocks noChangeAspect="1"/>
          </p:cNvPicPr>
          <p:nvPr userDrawn="1"/>
        </p:nvPicPr>
        <p:blipFill>
          <a:blip r:embed="rId2"/>
          <a:stretch>
            <a:fillRect/>
          </a:stretch>
        </p:blipFill>
        <p:spPr>
          <a:xfrm>
            <a:off x="941266" y="5119985"/>
            <a:ext cx="3028124" cy="840173"/>
          </a:xfrm>
          <a:prstGeom prst="rect">
            <a:avLst/>
          </a:prstGeom>
        </p:spPr>
      </p:pic>
      <p:sp>
        <p:nvSpPr>
          <p:cNvPr id="5" name="TextBox 4">
            <a:extLst>
              <a:ext uri="{FF2B5EF4-FFF2-40B4-BE49-F238E27FC236}">
                <a16:creationId xmlns:a16="http://schemas.microsoft.com/office/drawing/2014/main" id="{4998F511-1955-C543-9649-25AB39F5F189}"/>
              </a:ext>
            </a:extLst>
          </p:cNvPr>
          <p:cNvSpPr txBox="1"/>
          <p:nvPr userDrawn="1"/>
        </p:nvSpPr>
        <p:spPr>
          <a:xfrm>
            <a:off x="6238240" y="5703181"/>
            <a:ext cx="5186100"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 National Museums Scotland, </a:t>
            </a:r>
            <a:r>
              <a:rPr lang="en-GB" sz="1400">
                <a:latin typeface="Arial" panose="020B0604020202020204" pitchFamily="34" charset="0"/>
                <a:cs typeface="Arial" panose="020B0604020202020204" pitchFamily="34" charset="0"/>
              </a:rPr>
              <a:t>Scottish Charity, No. SC011130</a:t>
            </a: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84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A9F2F1-3BE8-D84E-8F0B-33A16102DB6F}"/>
              </a:ext>
            </a:extLst>
          </p:cNvPr>
          <p:cNvSpPr>
            <a:spLocks noGrp="1"/>
          </p:cNvSpPr>
          <p:nvPr>
            <p:ph type="ftr" sz="quarter" idx="3"/>
          </p:nvPr>
        </p:nvSpPr>
        <p:spPr>
          <a:xfrm>
            <a:off x="10490287" y="365125"/>
            <a:ext cx="1296000" cy="360000"/>
          </a:xfrm>
          <a:prstGeom prst="rect">
            <a:avLst/>
          </a:prstGeom>
          <a:blipFill dpi="0" rotWithShape="1">
            <a:blip r:embed="rId8">
              <a:alphaModFix amt="80000"/>
            </a:blip>
            <a:srcRect/>
            <a:stretch>
              <a:fillRect/>
            </a:stretch>
          </a:blipFill>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39963054"/>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55" r:id="rId3"/>
    <p:sldLayoutId id="2147483654" r:id="rId4"/>
    <p:sldLayoutId id="2147483650" r:id="rId5"/>
    <p:sldLayoutId id="2147483651" r:id="rId6"/>
  </p:sldLayoutIdLst>
  <p:hf sldNum="0" hdr="0" dt="0"/>
  <p:txStyles>
    <p:title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024A8F4-E8EB-42B0-A1C5-8EC91980AD9A}"/>
              </a:ext>
            </a:extLst>
          </p:cNvPr>
          <p:cNvSpPr>
            <a:spLocks noGrp="1"/>
          </p:cNvSpPr>
          <p:nvPr>
            <p:ph type="title"/>
          </p:nvPr>
        </p:nvSpPr>
        <p:spPr>
          <a:xfrm>
            <a:off x="685800" y="1026064"/>
            <a:ext cx="10515600" cy="4950835"/>
          </a:xfrm>
        </p:spPr>
        <p:txBody>
          <a:bodyPr lIns="91440" tIns="45720" rIns="91440" bIns="45720" anchor="t"/>
          <a:lstStyle/>
          <a:p>
            <a:r>
              <a:rPr lang="en-GB" sz="4400">
                <a:latin typeface="Arial"/>
                <a:cs typeface="Arial"/>
              </a:rPr>
              <a:t>The Atlantic slave trade:</a:t>
            </a:r>
            <a:br>
              <a:rPr lang="en-GB" sz="4400">
                <a:latin typeface="Arial"/>
                <a:cs typeface="Arial"/>
              </a:rPr>
            </a:br>
            <a:r>
              <a:rPr lang="en-GB" sz="5400" b="1">
                <a:latin typeface="Arial"/>
                <a:cs typeface="Arial"/>
              </a:rPr>
              <a:t>Investigating primary sources</a:t>
            </a:r>
            <a:br>
              <a:rPr lang="en-GB" sz="5400" b="1"/>
            </a:br>
            <a:br>
              <a:rPr lang="en-GB" sz="5400" b="1"/>
            </a:br>
            <a:br>
              <a:rPr lang="en-GB" sz="5400" b="1">
                <a:latin typeface="Arial"/>
                <a:cs typeface="Arial"/>
              </a:rPr>
            </a:br>
            <a:br>
              <a:rPr lang="en-GB" sz="5400" b="1">
                <a:latin typeface="Arial"/>
                <a:cs typeface="Arial"/>
              </a:rPr>
            </a:br>
            <a:br>
              <a:rPr lang="en-GB" sz="5400" b="1">
                <a:latin typeface="Arial"/>
                <a:cs typeface="Arial"/>
              </a:rPr>
            </a:br>
            <a:br>
              <a:rPr lang="en-GB" sz="5400"/>
            </a:br>
            <a:br>
              <a:rPr lang="en-GB" sz="4400"/>
            </a:br>
            <a:br>
              <a:rPr lang="en-GB" sz="4400"/>
            </a:br>
            <a:br>
              <a:rPr lang="en-GB" sz="4400"/>
            </a:br>
            <a:br>
              <a:rPr lang="en-GB" sz="4400"/>
            </a:br>
            <a:endParaRPr lang="en-US" sz="5400"/>
          </a:p>
        </p:txBody>
      </p:sp>
      <p:sp>
        <p:nvSpPr>
          <p:cNvPr id="3" name="Footer Placeholder 2">
            <a:extLst>
              <a:ext uri="{FF2B5EF4-FFF2-40B4-BE49-F238E27FC236}">
                <a16:creationId xmlns:a16="http://schemas.microsoft.com/office/drawing/2014/main" id="{443C4698-CABC-5643-A270-6D77BAC3B931}"/>
              </a:ext>
            </a:extLst>
          </p:cNvPr>
          <p:cNvSpPr>
            <a:spLocks noGrp="1"/>
          </p:cNvSpPr>
          <p:nvPr>
            <p:ph type="ftr" sz="quarter" idx="10"/>
          </p:nvPr>
        </p:nvSpPr>
        <p:spPr/>
        <p:txBody>
          <a:bodyPr/>
          <a:lstStyle/>
          <a:p>
            <a:endParaRPr lang="en-US"/>
          </a:p>
        </p:txBody>
      </p:sp>
      <p:sp>
        <p:nvSpPr>
          <p:cNvPr id="9" name="AutoShape 10" descr="Two round plaques depicting enslaved people kneeling.">
            <a:extLst>
              <a:ext uri="{FF2B5EF4-FFF2-40B4-BE49-F238E27FC236}">
                <a16:creationId xmlns:a16="http://schemas.microsoft.com/office/drawing/2014/main" id="{70360087-E54E-41EE-8EE9-48DD346CD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3">
            <a:extLst>
              <a:ext uri="{FF2B5EF4-FFF2-40B4-BE49-F238E27FC236}">
                <a16:creationId xmlns:a16="http://schemas.microsoft.com/office/drawing/2014/main" id="{F3C683D3-3386-4F3C-ABEB-C839BD08D5D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9950" b="99685" l="0" r="96982">
                        <a14:foregroundMark x1="22112" y1="11272" x2="16697" y2="39295"/>
                        <a14:foregroundMark x1="16832" y1="42254" x2="17385" y2="55101"/>
                        <a14:foregroundMark x1="16915" y1="89547" x2="15675" y2="99748"/>
                        <a14:foregroundMark x1="22012" y1="12028" x2="23051" y2="10894"/>
                        <a14:foregroundMark x1="83386" y1="9887" x2="89053" y2="12091"/>
                        <a14:foregroundMark x1="89053" y1="12091" x2="93244" y2="22796"/>
                        <a14:foregroundMark x1="93244" y1="22796" x2="95775" y2="36965"/>
                        <a14:foregroundMark x1="95893" y1="41247" x2="93428" y2="75693"/>
                        <a14:foregroundMark x1="95071" y1="93892" x2="96982" y2="99748"/>
                        <a14:foregroundMark x1="81207" y1="36587" x2="81408" y2="36587"/>
                        <a14:foregroundMark x1="81106" y1="37783" x2="81626" y2="37783"/>
                        <a14:backgroundMark x1="16714" y1="36587" x2="16513" y2="42065"/>
                        <a14:backgroundMark x1="16915" y1="36587" x2="16714" y2="39673"/>
                        <a14:backgroundMark x1="16915" y1="55290" x2="19564" y2="71348"/>
                        <a14:backgroundMark x1="19564" y1="71348" x2="17854" y2="76700"/>
                        <a14:backgroundMark x1="17435" y1="60768" x2="17955" y2="75189"/>
                        <a14:backgroundMark x1="17435" y1="76700" x2="17754" y2="81423"/>
                        <a14:backgroundMark x1="17653" y1="82179" x2="17754" y2="88791"/>
                        <a14:backgroundMark x1="18374" y1="73992" x2="18072" y2="76322"/>
                        <a14:backgroundMark x1="17854" y1="78275" x2="18072" y2="82179"/>
                        <a14:backgroundMark x1="17854" y1="80605" x2="17854" y2="84887"/>
                        <a14:backgroundMark x1="16295" y1="88791" x2="16915" y2="89610"/>
                        <a14:backgroundMark x1="17234" y1="82179" x2="17234" y2="88035"/>
                        <a14:backgroundMark x1="96060" y1="36965" x2="96060" y2="41247"/>
                        <a14:backgroundMark x1="94082" y1="70088" x2="93982" y2="68136"/>
                        <a14:backgroundMark x1="93764" y1="75945" x2="94803" y2="88413"/>
                        <a14:backgroundMark x1="94384" y1="88035" x2="94384" y2="88791"/>
                        <a14:backgroundMark x1="95943" y1="72418" x2="96161" y2="79849"/>
                        <a14:backgroundMark x1="94384" y1="89169" x2="95541" y2="91121"/>
                        <a14:backgroundMark x1="94082" y1="85705" x2="95122" y2="92317"/>
                        <a14:backgroundMark x1="83906" y1="10076" x2="83487" y2="10453"/>
                        <a14:backgroundMark x1="80268" y1="36587" x2="80788" y2="37343"/>
                      </a14:backgroundRemoval>
                    </a14:imgEffect>
                  </a14:imgLayer>
                </a14:imgProps>
              </a:ext>
              <a:ext uri="{28A0092B-C50C-407E-A947-70E740481C1C}">
                <a14:useLocalDpi xmlns:a14="http://schemas.microsoft.com/office/drawing/2010/main"/>
              </a:ext>
            </a:extLst>
          </a:blip>
          <a:srcRect b="-500"/>
          <a:stretch/>
        </p:blipFill>
        <p:spPr>
          <a:xfrm>
            <a:off x="337930" y="3042580"/>
            <a:ext cx="9571524" cy="2563089"/>
          </a:xfrm>
          <a:prstGeom prst="rect">
            <a:avLst/>
          </a:prstGeom>
        </p:spPr>
      </p:pic>
      <p:sp>
        <p:nvSpPr>
          <p:cNvPr id="5" name="TextBox 4">
            <a:extLst>
              <a:ext uri="{FF2B5EF4-FFF2-40B4-BE49-F238E27FC236}">
                <a16:creationId xmlns:a16="http://schemas.microsoft.com/office/drawing/2014/main" id="{792C3933-8FA8-49D1-A365-CFF8E9F9ACA9}"/>
              </a:ext>
            </a:extLst>
          </p:cNvPr>
          <p:cNvSpPr txBox="1"/>
          <p:nvPr/>
        </p:nvSpPr>
        <p:spPr>
          <a:xfrm>
            <a:off x="685346" y="5701846"/>
            <a:ext cx="1027248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600" b="1">
                <a:latin typeface="Arial"/>
                <a:ea typeface="+mn-lt"/>
                <a:cs typeface="+mn-lt"/>
              </a:rPr>
              <a:t>Scotland and the Caribbean</a:t>
            </a:r>
            <a:endParaRPr lang="en-US" sz="5600">
              <a:latin typeface="Arial"/>
            </a:endParaRPr>
          </a:p>
        </p:txBody>
      </p:sp>
    </p:spTree>
    <p:extLst>
      <p:ext uri="{BB962C8B-B14F-4D97-AF65-F5344CB8AC3E}">
        <p14:creationId xmlns:p14="http://schemas.microsoft.com/office/powerpoint/2010/main" val="97854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1"/>
          </p:nvPr>
        </p:nvSpPr>
        <p:spPr/>
        <p:txBody>
          <a:bodyPr/>
          <a:lstStyle/>
          <a:p>
            <a:endParaRPr lang="en-US"/>
          </a:p>
        </p:txBody>
      </p:sp>
      <p:sp>
        <p:nvSpPr>
          <p:cNvPr id="10" name="TextBox 9">
            <a:extLst>
              <a:ext uri="{FF2B5EF4-FFF2-40B4-BE49-F238E27FC236}">
                <a16:creationId xmlns:a16="http://schemas.microsoft.com/office/drawing/2014/main" id="{FFD186E7-737A-4BA3-889D-D4288994788A}"/>
              </a:ext>
            </a:extLst>
          </p:cNvPr>
          <p:cNvSpPr txBox="1"/>
          <p:nvPr/>
        </p:nvSpPr>
        <p:spPr>
          <a:xfrm>
            <a:off x="6840000" y="1080000"/>
            <a:ext cx="5272639" cy="2123658"/>
          </a:xfrm>
          <a:prstGeom prst="rect">
            <a:avLst/>
          </a:prstGeom>
          <a:noFill/>
        </p:spPr>
        <p:txBody>
          <a:bodyPr wrap="square" lIns="91440" tIns="45720" rIns="91440" bIns="45720" rtlCol="0" anchor="t">
            <a:spAutoFit/>
          </a:bodyPr>
          <a:lstStyle/>
          <a:p>
            <a:r>
              <a:rPr lang="en-GB" sz="2600" dirty="0">
                <a:latin typeface="Arial"/>
                <a:cs typeface="Arial"/>
              </a:rPr>
              <a:t>What words would you use to describe this model?</a:t>
            </a:r>
            <a:r>
              <a:rPr lang="en-GB" sz="2600" b="1" dirty="0">
                <a:latin typeface="Arial"/>
                <a:cs typeface="Arial"/>
              </a:rPr>
              <a:t> </a:t>
            </a:r>
            <a:br>
              <a:rPr lang="en-GB" sz="2600" dirty="0">
                <a:latin typeface="Arial" panose="020B0604020202020204" pitchFamily="34" charset="0"/>
                <a:cs typeface="Arial" panose="020B0604020202020204" pitchFamily="34" charset="0"/>
              </a:rPr>
            </a:br>
            <a:br>
              <a:rPr lang="en-GB" sz="2600" dirty="0">
                <a:latin typeface="Arial" panose="020B0604020202020204" pitchFamily="34" charset="0"/>
                <a:cs typeface="Arial" panose="020B0604020202020204" pitchFamily="34" charset="0"/>
              </a:rPr>
            </a:br>
            <a:r>
              <a:rPr lang="en-GB" sz="2600" dirty="0">
                <a:latin typeface="Arial"/>
                <a:cs typeface="Arial"/>
              </a:rPr>
              <a:t>How does the building compare with...  </a:t>
            </a:r>
            <a:r>
              <a:rPr lang="en-GB" sz="2800" dirty="0">
                <a:latin typeface="Arial"/>
                <a:cs typeface="Arial"/>
              </a:rPr>
              <a:t> </a:t>
            </a:r>
            <a:r>
              <a:rPr lang="en-GB" sz="2800" dirty="0"/>
              <a:t> </a:t>
            </a:r>
          </a:p>
        </p:txBody>
      </p:sp>
      <p:sp>
        <p:nvSpPr>
          <p:cNvPr id="2" name="TextBox 1">
            <a:extLst>
              <a:ext uri="{FF2B5EF4-FFF2-40B4-BE49-F238E27FC236}">
                <a16:creationId xmlns:a16="http://schemas.microsoft.com/office/drawing/2014/main" id="{7C0BA4A9-BB86-43B9-9BB9-DC05F1378BEB}"/>
              </a:ext>
            </a:extLst>
          </p:cNvPr>
          <p:cNvSpPr txBox="1"/>
          <p:nvPr/>
        </p:nvSpPr>
        <p:spPr>
          <a:xfrm>
            <a:off x="6840000" y="3428023"/>
            <a:ext cx="4583151" cy="249299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600">
                <a:latin typeface="Arial"/>
                <a:cs typeface="Arial"/>
              </a:rPr>
              <a:t>your house? </a:t>
            </a:r>
          </a:p>
          <a:p>
            <a:pPr marL="457200" indent="-457200">
              <a:buFont typeface="Arial" panose="020B0604020202020204" pitchFamily="34" charset="0"/>
              <a:buChar char="•"/>
            </a:pPr>
            <a:r>
              <a:rPr lang="en-GB" sz="2600">
                <a:latin typeface="Arial"/>
                <a:cs typeface="Arial"/>
              </a:rPr>
              <a:t>your school? </a:t>
            </a:r>
          </a:p>
          <a:p>
            <a:pPr marL="457200" indent="-457200">
              <a:buFont typeface="Arial" panose="020B0604020202020204" pitchFamily="34" charset="0"/>
              <a:buChar char="•"/>
            </a:pPr>
            <a:r>
              <a:rPr lang="en-GB" sz="2600">
                <a:latin typeface="Arial"/>
                <a:cs typeface="Arial"/>
              </a:rPr>
              <a:t>your local library or museum? </a:t>
            </a:r>
          </a:p>
          <a:p>
            <a:pPr marL="457200" indent="-457200">
              <a:buFont typeface="Arial" panose="020B0604020202020204" pitchFamily="34" charset="0"/>
              <a:buChar char="•"/>
            </a:pPr>
            <a:r>
              <a:rPr lang="en-GB" sz="2600">
                <a:latin typeface="Arial"/>
                <a:cs typeface="Arial"/>
              </a:rPr>
              <a:t>other buildings in your neighbourhood?</a:t>
            </a:r>
            <a:endParaRPr lang="en-GB" sz="2600">
              <a:latin typeface="Calibri"/>
              <a:cs typeface="Calibri"/>
            </a:endParaRPr>
          </a:p>
        </p:txBody>
      </p:sp>
      <p:pic>
        <p:nvPicPr>
          <p:cNvPr id="7" name="Picture 4" descr="A picture containing outdoor, stone&#10;&#10;Description automatically generated">
            <a:extLst>
              <a:ext uri="{FF2B5EF4-FFF2-40B4-BE49-F238E27FC236}">
                <a16:creationId xmlns:a16="http://schemas.microsoft.com/office/drawing/2014/main" id="{2F579B9A-E215-44BD-96AA-9521E41D066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216814" y="2421523"/>
            <a:ext cx="6394551" cy="3746866"/>
          </a:xfrm>
          <a:prstGeom prst="rect">
            <a:avLst/>
          </a:prstGeom>
        </p:spPr>
      </p:pic>
    </p:spTree>
    <p:extLst>
      <p:ext uri="{BB962C8B-B14F-4D97-AF65-F5344CB8AC3E}">
        <p14:creationId xmlns:p14="http://schemas.microsoft.com/office/powerpoint/2010/main" val="19610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10" name="TextBox 9">
            <a:extLst>
              <a:ext uri="{FF2B5EF4-FFF2-40B4-BE49-F238E27FC236}">
                <a16:creationId xmlns:a16="http://schemas.microsoft.com/office/drawing/2014/main" id="{FFD186E7-737A-4BA3-889D-D4288994788A}"/>
              </a:ext>
            </a:extLst>
          </p:cNvPr>
          <p:cNvSpPr txBox="1"/>
          <p:nvPr/>
        </p:nvSpPr>
        <p:spPr>
          <a:xfrm>
            <a:off x="6840000" y="1080000"/>
            <a:ext cx="5025217" cy="4093428"/>
          </a:xfrm>
          <a:prstGeom prst="rect">
            <a:avLst/>
          </a:prstGeom>
          <a:noFill/>
        </p:spPr>
        <p:txBody>
          <a:bodyPr wrap="square" lIns="91440" tIns="45720" rIns="91440" bIns="45720" rtlCol="0" anchor="t">
            <a:spAutoFit/>
          </a:bodyPr>
          <a:lstStyle/>
          <a:p>
            <a:r>
              <a:rPr lang="en-GB" sz="2600">
                <a:latin typeface="Arial"/>
                <a:cs typeface="Arial"/>
              </a:rPr>
              <a:t>Who do you think might have visited or used this building? </a:t>
            </a:r>
            <a:br>
              <a:rPr lang="en-GB" sz="2600">
                <a:latin typeface="Arial" panose="020B0604020202020204" pitchFamily="34" charset="0"/>
                <a:cs typeface="Arial" panose="020B0604020202020204" pitchFamily="34" charset="0"/>
              </a:rPr>
            </a:br>
            <a:endParaRPr lang="en-GB" sz="2600">
              <a:latin typeface="Arial" panose="020B0604020202020204" pitchFamily="34" charset="0"/>
              <a:cs typeface="Arial" panose="020B0604020202020204" pitchFamily="34" charset="0"/>
            </a:endParaRPr>
          </a:p>
          <a:p>
            <a:r>
              <a:rPr lang="en-GB" sz="2600">
                <a:latin typeface="Arial"/>
                <a:cs typeface="Arial"/>
              </a:rPr>
              <a:t>Have you seen buildings like this one before?  </a:t>
            </a:r>
          </a:p>
          <a:p>
            <a:br>
              <a:rPr lang="en-GB" sz="2600">
                <a:latin typeface="Arial" panose="020B0604020202020204" pitchFamily="34" charset="0"/>
                <a:cs typeface="Arial" panose="020B0604020202020204" pitchFamily="34" charset="0"/>
              </a:rPr>
            </a:br>
            <a:r>
              <a:rPr lang="en-GB" sz="2600">
                <a:latin typeface="Arial"/>
                <a:cs typeface="Arial"/>
              </a:rPr>
              <a:t>What impression do you think the architect was trying to make on passers-by?  </a:t>
            </a:r>
            <a:br>
              <a:rPr lang="en-GB" sz="2600"/>
            </a:br>
            <a:endParaRPr lang="en-GB" sz="2600">
              <a:cs typeface="Calibri"/>
            </a:endParaRPr>
          </a:p>
        </p:txBody>
      </p:sp>
      <p:pic>
        <p:nvPicPr>
          <p:cNvPr id="7" name="Picture 4" descr="A picture containing outdoor, stone&#10;&#10;Description automatically generated">
            <a:extLst>
              <a:ext uri="{FF2B5EF4-FFF2-40B4-BE49-F238E27FC236}">
                <a16:creationId xmlns:a16="http://schemas.microsoft.com/office/drawing/2014/main" id="{9DCCF840-0A2E-4F20-B14A-17378461C95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242784" y="2399478"/>
            <a:ext cx="6394551" cy="3746866"/>
          </a:xfrm>
          <a:prstGeom prst="rect">
            <a:avLst/>
          </a:prstGeom>
        </p:spPr>
      </p:pic>
    </p:spTree>
    <p:extLst>
      <p:ext uri="{BB962C8B-B14F-4D97-AF65-F5344CB8AC3E}">
        <p14:creationId xmlns:p14="http://schemas.microsoft.com/office/powerpoint/2010/main" val="4115058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E37AA4C5-69CE-5A4A-9B68-A4849B73F453}"/>
              </a:ext>
            </a:extLst>
          </p:cNvPr>
          <p:cNvSpPr txBox="1"/>
          <p:nvPr/>
        </p:nvSpPr>
        <p:spPr>
          <a:xfrm>
            <a:off x="0" y="2880000"/>
            <a:ext cx="12112639" cy="630942"/>
          </a:xfrm>
          <a:prstGeom prst="rect">
            <a:avLst/>
          </a:prstGeom>
          <a:noFill/>
        </p:spPr>
        <p:txBody>
          <a:bodyPr wrap="square" lIns="91440" tIns="45720" rIns="91440" bIns="45720" rtlCol="0" anchor="t">
            <a:spAutoFit/>
          </a:bodyPr>
          <a:lstStyle/>
          <a:p>
            <a:pPr algn="ctr"/>
            <a:r>
              <a:rPr lang="en-GB" sz="3500" b="1">
                <a:latin typeface="Arial" panose="020B0604020202020204" pitchFamily="34" charset="0"/>
                <a:cs typeface="Arial" panose="020B0604020202020204" pitchFamily="34" charset="0"/>
              </a:rPr>
              <a:t>Research</a:t>
            </a:r>
            <a:endParaRPr lang="en-GB" sz="3500"/>
          </a:p>
        </p:txBody>
      </p:sp>
    </p:spTree>
    <p:extLst>
      <p:ext uri="{BB962C8B-B14F-4D97-AF65-F5344CB8AC3E}">
        <p14:creationId xmlns:p14="http://schemas.microsoft.com/office/powerpoint/2010/main" val="1508925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2" name="TextBox 1">
            <a:extLst>
              <a:ext uri="{FF2B5EF4-FFF2-40B4-BE49-F238E27FC236}">
                <a16:creationId xmlns:a16="http://schemas.microsoft.com/office/drawing/2014/main" id="{CFE813AD-A6B6-4C34-B94A-07048FF802E1}"/>
              </a:ext>
            </a:extLst>
          </p:cNvPr>
          <p:cNvSpPr txBox="1"/>
          <p:nvPr/>
        </p:nvSpPr>
        <p:spPr>
          <a:xfrm>
            <a:off x="6840000" y="1080000"/>
            <a:ext cx="5036676" cy="4493538"/>
          </a:xfrm>
          <a:prstGeom prst="rect">
            <a:avLst/>
          </a:prstGeom>
          <a:noFill/>
        </p:spPr>
        <p:txBody>
          <a:bodyPr wrap="square" lIns="91440" tIns="45720" rIns="91440" bIns="45720" rtlCol="0" anchor="t">
            <a:spAutoFit/>
          </a:bodyPr>
          <a:lstStyle/>
          <a:p>
            <a:pPr fontAlgn="base"/>
            <a:r>
              <a:rPr lang="en-GB" sz="2600">
                <a:latin typeface="Arial"/>
                <a:cs typeface="Arial"/>
              </a:rPr>
              <a:t>Research the material this object is made from:</a:t>
            </a:r>
            <a:endParaRPr lang="en-GB" sz="2600" b="1">
              <a:latin typeface="Arial"/>
              <a:cs typeface="Arial"/>
            </a:endParaRPr>
          </a:p>
          <a:p>
            <a:endParaRPr lang="en-GB" sz="2600">
              <a:latin typeface="Arial"/>
              <a:cs typeface="Arial"/>
            </a:endParaRPr>
          </a:p>
          <a:p>
            <a:r>
              <a:rPr lang="en-GB" sz="2600">
                <a:latin typeface="Arial"/>
                <a:cs typeface="Arial"/>
              </a:rPr>
              <a:t>What is mahogany wood?  </a:t>
            </a:r>
            <a:endParaRPr lang="en-GB" sz="2600" b="1">
              <a:latin typeface="Arial"/>
              <a:cs typeface="Arial"/>
            </a:endParaRPr>
          </a:p>
          <a:p>
            <a:pPr fontAlgn="base"/>
            <a:endParaRPr lang="en-GB" sz="2600">
              <a:latin typeface="Arial" panose="020B0604020202020204" pitchFamily="34" charset="0"/>
              <a:cs typeface="Arial" panose="020B0604020202020204" pitchFamily="34" charset="0"/>
            </a:endParaRPr>
          </a:p>
          <a:p>
            <a:pPr fontAlgn="base"/>
            <a:r>
              <a:rPr lang="en-GB" sz="2600">
                <a:latin typeface="Arial"/>
                <a:cs typeface="Arial"/>
              </a:rPr>
              <a:t>Where did it come from?  </a:t>
            </a:r>
          </a:p>
          <a:p>
            <a:pPr fontAlgn="base"/>
            <a:endParaRPr lang="en-GB" sz="2600">
              <a:latin typeface="Arial" panose="020B0604020202020204" pitchFamily="34" charset="0"/>
              <a:cs typeface="Arial" panose="020B0604020202020204" pitchFamily="34" charset="0"/>
            </a:endParaRPr>
          </a:p>
          <a:p>
            <a:pPr fontAlgn="base"/>
            <a:r>
              <a:rPr lang="en-GB" sz="2600">
                <a:latin typeface="Arial"/>
                <a:cs typeface="Arial"/>
              </a:rPr>
              <a:t>Who chopped the trees down?  </a:t>
            </a:r>
          </a:p>
          <a:p>
            <a:pPr fontAlgn="base"/>
            <a:endParaRPr lang="en-GB" sz="2600">
              <a:latin typeface="Arial" panose="020B0604020202020204" pitchFamily="34" charset="0"/>
              <a:cs typeface="Arial" panose="020B0604020202020204" pitchFamily="34" charset="0"/>
            </a:endParaRPr>
          </a:p>
          <a:p>
            <a:pPr fontAlgn="base"/>
            <a:r>
              <a:rPr lang="en-GB" sz="2600">
                <a:latin typeface="Arial"/>
                <a:cs typeface="Arial"/>
              </a:rPr>
              <a:t>How did mahogany wood end up in Scotland?</a:t>
            </a:r>
          </a:p>
        </p:txBody>
      </p:sp>
      <p:pic>
        <p:nvPicPr>
          <p:cNvPr id="7" name="Picture 4" descr="A picture containing outdoor, stone&#10;&#10;Description automatically generated">
            <a:extLst>
              <a:ext uri="{FF2B5EF4-FFF2-40B4-BE49-F238E27FC236}">
                <a16:creationId xmlns:a16="http://schemas.microsoft.com/office/drawing/2014/main" id="{EBF2D42E-496E-45F4-9B3D-657A8231829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315324" y="2513387"/>
            <a:ext cx="6394551" cy="3746866"/>
          </a:xfrm>
          <a:prstGeom prst="rect">
            <a:avLst/>
          </a:prstGeom>
        </p:spPr>
      </p:pic>
    </p:spTree>
    <p:extLst>
      <p:ext uri="{BB962C8B-B14F-4D97-AF65-F5344CB8AC3E}">
        <p14:creationId xmlns:p14="http://schemas.microsoft.com/office/powerpoint/2010/main" val="384776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10" name="TextBox 9">
            <a:extLst>
              <a:ext uri="{FF2B5EF4-FFF2-40B4-BE49-F238E27FC236}">
                <a16:creationId xmlns:a16="http://schemas.microsoft.com/office/drawing/2014/main" id="{FFD186E7-737A-4BA3-889D-D4288994788A}"/>
              </a:ext>
            </a:extLst>
          </p:cNvPr>
          <p:cNvSpPr txBox="1"/>
          <p:nvPr/>
        </p:nvSpPr>
        <p:spPr>
          <a:xfrm>
            <a:off x="6840000" y="1080000"/>
            <a:ext cx="5289451" cy="4093428"/>
          </a:xfrm>
          <a:prstGeom prst="rect">
            <a:avLst/>
          </a:prstGeom>
          <a:noFill/>
        </p:spPr>
        <p:txBody>
          <a:bodyPr wrap="square" lIns="91440" tIns="45720" rIns="91440" bIns="45720" rtlCol="0" anchor="t">
            <a:spAutoFit/>
          </a:bodyPr>
          <a:lstStyle/>
          <a:p>
            <a:pPr fontAlgn="base"/>
            <a:r>
              <a:rPr lang="en-GB" sz="2600">
                <a:latin typeface="Arial"/>
                <a:cs typeface="Arial"/>
              </a:rPr>
              <a:t>Research any local grand buildings which remind you of the Glasgow town house. </a:t>
            </a:r>
            <a:endParaRPr lang="en-GB" sz="2600">
              <a:latin typeface="Arial" panose="020B0604020202020204" pitchFamily="34" charset="0"/>
              <a:cs typeface="Arial" panose="020B0604020202020204" pitchFamily="34" charset="0"/>
            </a:endParaRPr>
          </a:p>
          <a:p>
            <a:endParaRPr lang="en-GB" sz="2600">
              <a:latin typeface="Arial"/>
              <a:cs typeface="Arial"/>
            </a:endParaRPr>
          </a:p>
          <a:p>
            <a:endParaRPr lang="en-GB" sz="2600">
              <a:latin typeface="Arial"/>
              <a:cs typeface="Arial"/>
            </a:endParaRPr>
          </a:p>
          <a:p>
            <a:r>
              <a:rPr lang="en-GB" sz="2600">
                <a:latin typeface="Arial"/>
                <a:cs typeface="Arial"/>
              </a:rPr>
              <a:t>Find out:</a:t>
            </a:r>
            <a:endParaRPr lang="en-GB" sz="2600">
              <a:latin typeface="Arial" panose="020B0604020202020204" pitchFamily="34" charset="0"/>
              <a:cs typeface="Arial" panose="020B0604020202020204" pitchFamily="34" charset="0"/>
            </a:endParaRPr>
          </a:p>
          <a:p>
            <a:pPr marL="457200" indent="-457200">
              <a:buFont typeface="Arial"/>
              <a:buChar char="•"/>
            </a:pPr>
            <a:r>
              <a:rPr lang="en-GB" sz="2600">
                <a:latin typeface="Arial"/>
                <a:cs typeface="Arial"/>
              </a:rPr>
              <a:t>when they were built</a:t>
            </a:r>
            <a:endParaRPr lang="en-GB" sz="2600">
              <a:latin typeface="Arial" panose="020B0604020202020204" pitchFamily="34" charset="0"/>
              <a:cs typeface="Arial" panose="020B0604020202020204" pitchFamily="34" charset="0"/>
            </a:endParaRPr>
          </a:p>
          <a:p>
            <a:pPr marL="457200" indent="-457200">
              <a:buFont typeface="Arial"/>
              <a:buChar char="•"/>
            </a:pPr>
            <a:r>
              <a:rPr lang="en-GB" sz="2600">
                <a:latin typeface="Arial"/>
                <a:cs typeface="Arial"/>
              </a:rPr>
              <a:t>who funded them</a:t>
            </a:r>
            <a:endParaRPr lang="en-GB" sz="2600">
              <a:latin typeface="Arial" panose="020B0604020202020204" pitchFamily="34" charset="0"/>
              <a:cs typeface="Arial" panose="020B0604020202020204" pitchFamily="34" charset="0"/>
            </a:endParaRPr>
          </a:p>
          <a:p>
            <a:pPr marL="457200" indent="-457200">
              <a:buFont typeface="Arial"/>
              <a:buChar char="•"/>
            </a:pPr>
            <a:r>
              <a:rPr lang="en-GB" sz="2600">
                <a:latin typeface="Arial"/>
                <a:cs typeface="Arial"/>
              </a:rPr>
              <a:t>if they were connected to the Atlantic slave trade?  </a:t>
            </a:r>
            <a:endParaRPr lang="en-GB" sz="2600">
              <a:latin typeface="Arial" panose="020B0604020202020204" pitchFamily="34" charset="0"/>
              <a:cs typeface="Arial" panose="020B0604020202020204" pitchFamily="34" charset="0"/>
            </a:endParaRPr>
          </a:p>
        </p:txBody>
      </p:sp>
      <p:pic>
        <p:nvPicPr>
          <p:cNvPr id="7" name="Picture 4" descr="A picture containing outdoor, stone&#10;&#10;Description automatically generated">
            <a:extLst>
              <a:ext uri="{FF2B5EF4-FFF2-40B4-BE49-F238E27FC236}">
                <a16:creationId xmlns:a16="http://schemas.microsoft.com/office/drawing/2014/main" id="{618CE2D0-2AED-425F-9EE9-AFA25DB7FA2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317834" y="2539860"/>
            <a:ext cx="6394551" cy="3746866"/>
          </a:xfrm>
          <a:prstGeom prst="rect">
            <a:avLst/>
          </a:prstGeom>
        </p:spPr>
      </p:pic>
    </p:spTree>
    <p:extLst>
      <p:ext uri="{BB962C8B-B14F-4D97-AF65-F5344CB8AC3E}">
        <p14:creationId xmlns:p14="http://schemas.microsoft.com/office/powerpoint/2010/main" val="21315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10" name="TextBox 9">
            <a:extLst>
              <a:ext uri="{FF2B5EF4-FFF2-40B4-BE49-F238E27FC236}">
                <a16:creationId xmlns:a16="http://schemas.microsoft.com/office/drawing/2014/main" id="{FFD186E7-737A-4BA3-889D-D4288994788A}"/>
              </a:ext>
            </a:extLst>
          </p:cNvPr>
          <p:cNvSpPr txBox="1"/>
          <p:nvPr/>
        </p:nvSpPr>
        <p:spPr>
          <a:xfrm>
            <a:off x="6840000" y="1080000"/>
            <a:ext cx="5289451" cy="2893100"/>
          </a:xfrm>
          <a:prstGeom prst="rect">
            <a:avLst/>
          </a:prstGeom>
          <a:noFill/>
        </p:spPr>
        <p:txBody>
          <a:bodyPr wrap="square" lIns="91440" tIns="45720" rIns="91440" bIns="45720" rtlCol="0" anchor="t">
            <a:spAutoFit/>
          </a:bodyPr>
          <a:lstStyle/>
          <a:p>
            <a:pPr fontAlgn="base"/>
            <a:r>
              <a:rPr lang="en-GB" sz="2600" b="1">
                <a:latin typeface="Arial"/>
                <a:cs typeface="Arial"/>
              </a:rPr>
              <a:t>Reflect</a:t>
            </a:r>
            <a:endParaRPr lang="en-GB" sz="2600">
              <a:latin typeface="Arial" panose="020B0604020202020204" pitchFamily="34" charset="0"/>
              <a:cs typeface="Arial" panose="020B0604020202020204" pitchFamily="34" charset="0"/>
            </a:endParaRPr>
          </a:p>
          <a:p>
            <a:endParaRPr lang="en-GB" sz="2600">
              <a:latin typeface="Arial"/>
              <a:cs typeface="Arial"/>
            </a:endParaRPr>
          </a:p>
          <a:p>
            <a:r>
              <a:rPr lang="en-GB" sz="2600">
                <a:latin typeface="Arial"/>
                <a:cs typeface="Arial"/>
              </a:rPr>
              <a:t>How do you think the links between profits made from slavery and buildings in our towns and cities should be recognised and represented?</a:t>
            </a:r>
            <a:endParaRPr lang="en-GB" sz="2600">
              <a:latin typeface="Arial" panose="020B0604020202020204" pitchFamily="34" charset="0"/>
              <a:cs typeface="Arial" panose="020B0604020202020204" pitchFamily="34" charset="0"/>
            </a:endParaRPr>
          </a:p>
        </p:txBody>
      </p:sp>
      <p:pic>
        <p:nvPicPr>
          <p:cNvPr id="7" name="Picture 4" descr="A picture containing outdoor, stone&#10;&#10;Description automatically generated">
            <a:extLst>
              <a:ext uri="{FF2B5EF4-FFF2-40B4-BE49-F238E27FC236}">
                <a16:creationId xmlns:a16="http://schemas.microsoft.com/office/drawing/2014/main" id="{618CE2D0-2AED-425F-9EE9-AFA25DB7FA2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319924" y="2602214"/>
            <a:ext cx="6394551" cy="3746866"/>
          </a:xfrm>
          <a:prstGeom prst="rect">
            <a:avLst/>
          </a:prstGeom>
        </p:spPr>
      </p:pic>
    </p:spTree>
    <p:extLst>
      <p:ext uri="{BB962C8B-B14F-4D97-AF65-F5344CB8AC3E}">
        <p14:creationId xmlns:p14="http://schemas.microsoft.com/office/powerpoint/2010/main" val="69670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5" name="Title 1">
            <a:extLst>
              <a:ext uri="{FF2B5EF4-FFF2-40B4-BE49-F238E27FC236}">
                <a16:creationId xmlns:a16="http://schemas.microsoft.com/office/drawing/2014/main" id="{EC37208B-68C6-1B4C-A9C1-7D55C682E9E8}"/>
              </a:ext>
            </a:extLst>
          </p:cNvPr>
          <p:cNvSpPr txBox="1">
            <a:spLocks/>
          </p:cNvSpPr>
          <p:nvPr/>
        </p:nvSpPr>
        <p:spPr>
          <a:xfrm>
            <a:off x="6900718" y="1615010"/>
            <a:ext cx="5129561" cy="4877865"/>
          </a:xfrm>
          <a:prstGeom prst="rect">
            <a:avLst/>
          </a:prstGeom>
        </p:spPr>
        <p:txBody>
          <a:bodyPr/>
          <a:lst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a:lstStyle>
          <a:p>
            <a:r>
              <a:rPr lang="en-GB" sz="3600" b="1"/>
              <a:t>Scotland and </a:t>
            </a:r>
            <a:br>
              <a:rPr lang="en-GB" sz="3600" b="1"/>
            </a:br>
            <a:r>
              <a:rPr lang="en-GB" sz="3600" b="1"/>
              <a:t>the Caribbean</a:t>
            </a:r>
            <a:br>
              <a:rPr lang="en-GB" sz="4400"/>
            </a:br>
            <a:br>
              <a:rPr lang="en-GB" sz="4400"/>
            </a:br>
            <a:br>
              <a:rPr lang="en-GB" sz="4400"/>
            </a:br>
            <a:r>
              <a:rPr lang="en-GB" sz="4400"/>
              <a:t>Objects two </a:t>
            </a:r>
            <a:br>
              <a:rPr lang="en-GB" sz="4400"/>
            </a:br>
            <a:r>
              <a:rPr lang="en-GB" sz="4400"/>
              <a:t>and three</a:t>
            </a:r>
          </a:p>
        </p:txBody>
      </p:sp>
      <p:sp>
        <p:nvSpPr>
          <p:cNvPr id="2" name="TextBox 1">
            <a:extLst>
              <a:ext uri="{FF2B5EF4-FFF2-40B4-BE49-F238E27FC236}">
                <a16:creationId xmlns:a16="http://schemas.microsoft.com/office/drawing/2014/main" id="{A41C9111-992D-4874-A1EE-6D7D18C3BCC2}"/>
              </a:ext>
            </a:extLst>
          </p:cNvPr>
          <p:cNvSpPr txBox="1"/>
          <p:nvPr/>
        </p:nvSpPr>
        <p:spPr>
          <a:xfrm>
            <a:off x="261139" y="5453357"/>
            <a:ext cx="3637998" cy="923330"/>
          </a:xfrm>
          <a:prstGeom prst="rect">
            <a:avLst/>
          </a:prstGeom>
          <a:solidFill>
            <a:srgbClr val="003300"/>
          </a:solidFill>
        </p:spPr>
        <p:txBody>
          <a:bodyPr wrap="square" lIns="91440" tIns="45720" rIns="91440" bIns="45720" rtlCol="0" anchor="t">
            <a:spAutoFit/>
          </a:bodyPr>
          <a:lstStyle/>
          <a:p>
            <a:r>
              <a:rPr lang="en-GB" b="1">
                <a:latin typeface="Arial"/>
                <a:cs typeface="Arial"/>
              </a:rPr>
              <a:t>Dimensions of each:</a:t>
            </a:r>
            <a:endParaRPr lang="en-GB">
              <a:latin typeface="Arial"/>
              <a:cs typeface="Arial"/>
            </a:endParaRPr>
          </a:p>
          <a:p>
            <a:r>
              <a:rPr lang="en-GB">
                <a:latin typeface="Arial"/>
                <a:cs typeface="Arial"/>
              </a:rPr>
              <a:t>Height: 23.3cm</a:t>
            </a:r>
          </a:p>
          <a:p>
            <a:r>
              <a:rPr lang="en-GB">
                <a:latin typeface="Arial"/>
                <a:cs typeface="Arial"/>
              </a:rPr>
              <a:t>Diameter at rim and base: 14.7cm</a:t>
            </a:r>
          </a:p>
        </p:txBody>
      </p:sp>
      <p:grpSp>
        <p:nvGrpSpPr>
          <p:cNvPr id="8" name="Group 7">
            <a:extLst>
              <a:ext uri="{FF2B5EF4-FFF2-40B4-BE49-F238E27FC236}">
                <a16:creationId xmlns:a16="http://schemas.microsoft.com/office/drawing/2014/main" id="{5079C8E5-6682-4A79-9B4C-F7900392E721}"/>
              </a:ext>
            </a:extLst>
          </p:cNvPr>
          <p:cNvGrpSpPr/>
          <p:nvPr/>
        </p:nvGrpSpPr>
        <p:grpSpPr>
          <a:xfrm>
            <a:off x="-745515" y="-666791"/>
            <a:ext cx="9068562" cy="7913286"/>
            <a:chOff x="-1115479" y="-828712"/>
            <a:chExt cx="9597631" cy="8173440"/>
          </a:xfrm>
        </p:grpSpPr>
        <p:pic>
          <p:nvPicPr>
            <p:cNvPr id="9" name="Picture 8">
              <a:extLst>
                <a:ext uri="{FF2B5EF4-FFF2-40B4-BE49-F238E27FC236}">
                  <a16:creationId xmlns:a16="http://schemas.microsoft.com/office/drawing/2014/main" id="{CA113BBB-4E1F-4EFB-A71E-21474B09049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10" name="Picture 9">
              <a:extLst>
                <a:ext uri="{FF2B5EF4-FFF2-40B4-BE49-F238E27FC236}">
                  <a16:creationId xmlns:a16="http://schemas.microsoft.com/office/drawing/2014/main" id="{11D1358E-44B9-4B38-BEBF-0AC040E27994}"/>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636866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C4738B-0005-4621-9F3D-E48B2C444110}"/>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A6665408-4B07-4966-9C78-795A7C6F053B}"/>
              </a:ext>
            </a:extLst>
          </p:cNvPr>
          <p:cNvSpPr txBox="1"/>
          <p:nvPr/>
        </p:nvSpPr>
        <p:spPr>
          <a:xfrm>
            <a:off x="8652794" y="1990324"/>
            <a:ext cx="3133493" cy="954107"/>
          </a:xfrm>
          <a:prstGeom prst="rect">
            <a:avLst/>
          </a:prstGeom>
          <a:solidFill>
            <a:srgbClr val="003300"/>
          </a:solidFill>
        </p:spPr>
        <p:txBody>
          <a:bodyPr wrap="square" rtlCol="0">
            <a:spAutoFit/>
          </a:bodyPr>
          <a:lstStyle/>
          <a:p>
            <a:r>
              <a:rPr lang="en-GB" sz="2800">
                <a:latin typeface="Arial" panose="020B0604020202020204" pitchFamily="34" charset="0"/>
                <a:cs typeface="Arial" panose="020B0604020202020204" pitchFamily="34" charset="0"/>
              </a:rPr>
              <a:t>What are they made from?</a:t>
            </a:r>
          </a:p>
        </p:txBody>
      </p:sp>
      <p:sp>
        <p:nvSpPr>
          <p:cNvPr id="8" name="TextBox 7">
            <a:extLst>
              <a:ext uri="{FF2B5EF4-FFF2-40B4-BE49-F238E27FC236}">
                <a16:creationId xmlns:a16="http://schemas.microsoft.com/office/drawing/2014/main" id="{478C33D8-120F-458A-B67B-803FEB2B56A2}"/>
              </a:ext>
            </a:extLst>
          </p:cNvPr>
          <p:cNvSpPr txBox="1"/>
          <p:nvPr/>
        </p:nvSpPr>
        <p:spPr>
          <a:xfrm>
            <a:off x="887196" y="5654183"/>
            <a:ext cx="3133493" cy="523220"/>
          </a:xfrm>
          <a:prstGeom prst="rect">
            <a:avLst/>
          </a:prstGeom>
          <a:solidFill>
            <a:srgbClr val="003300"/>
          </a:solidFill>
        </p:spPr>
        <p:txBody>
          <a:bodyPr wrap="square" rtlCol="0">
            <a:spAutoFit/>
          </a:bodyPr>
          <a:lstStyle/>
          <a:p>
            <a:r>
              <a:rPr lang="en-GB" sz="2800">
                <a:latin typeface="Arial" panose="020B0604020202020204" pitchFamily="34" charset="0"/>
                <a:cs typeface="Arial" panose="020B0604020202020204" pitchFamily="34" charset="0"/>
              </a:rPr>
              <a:t>What are they?</a:t>
            </a:r>
          </a:p>
        </p:txBody>
      </p:sp>
      <p:sp>
        <p:nvSpPr>
          <p:cNvPr id="9" name="TextBox 8">
            <a:extLst>
              <a:ext uri="{FF2B5EF4-FFF2-40B4-BE49-F238E27FC236}">
                <a16:creationId xmlns:a16="http://schemas.microsoft.com/office/drawing/2014/main" id="{B4CD6950-11FF-41D8-9AD5-11B0B4506C23}"/>
              </a:ext>
            </a:extLst>
          </p:cNvPr>
          <p:cNvSpPr txBox="1"/>
          <p:nvPr/>
        </p:nvSpPr>
        <p:spPr>
          <a:xfrm>
            <a:off x="8657060" y="4443152"/>
            <a:ext cx="3133493" cy="1384995"/>
          </a:xfrm>
          <a:prstGeom prst="rect">
            <a:avLst/>
          </a:prstGeom>
          <a:solidFill>
            <a:srgbClr val="003300"/>
          </a:solidFill>
        </p:spPr>
        <p:txBody>
          <a:bodyPr wrap="square" rtlCol="0">
            <a:spAutoFit/>
          </a:bodyPr>
          <a:lstStyle/>
          <a:p>
            <a:r>
              <a:rPr lang="en-GB" sz="2800">
                <a:latin typeface="Arial" panose="020B0604020202020204" pitchFamily="34" charset="0"/>
                <a:cs typeface="Arial" panose="020B0604020202020204" pitchFamily="34" charset="0"/>
              </a:rPr>
              <a:t>What do you think they might have been used for?</a:t>
            </a:r>
          </a:p>
        </p:txBody>
      </p:sp>
      <p:sp>
        <p:nvSpPr>
          <p:cNvPr id="11" name="TextBox 10">
            <a:extLst>
              <a:ext uri="{FF2B5EF4-FFF2-40B4-BE49-F238E27FC236}">
                <a16:creationId xmlns:a16="http://schemas.microsoft.com/office/drawing/2014/main" id="{114157F2-6CB6-43A5-9B7F-D8C4ACB8D13C}"/>
              </a:ext>
            </a:extLst>
          </p:cNvPr>
          <p:cNvSpPr txBox="1"/>
          <p:nvPr/>
        </p:nvSpPr>
        <p:spPr>
          <a:xfrm>
            <a:off x="543037" y="2627270"/>
            <a:ext cx="3133493" cy="1815882"/>
          </a:xfrm>
          <a:prstGeom prst="rect">
            <a:avLst/>
          </a:prstGeom>
          <a:solidFill>
            <a:srgbClr val="003300"/>
          </a:solidFill>
        </p:spPr>
        <p:txBody>
          <a:bodyPr wrap="square" rtlCol="0">
            <a:spAutoFit/>
          </a:bodyPr>
          <a:lstStyle/>
          <a:p>
            <a:r>
              <a:rPr lang="en-GB" sz="2800" dirty="0">
                <a:latin typeface="Arial" panose="020B0604020202020204" pitchFamily="34" charset="0"/>
                <a:cs typeface="Arial" panose="020B0604020202020204" pitchFamily="34" charset="0"/>
              </a:rPr>
              <a:t>What can you see? How would you describe the objects?</a:t>
            </a:r>
          </a:p>
        </p:txBody>
      </p:sp>
      <p:sp>
        <p:nvSpPr>
          <p:cNvPr id="12" name="TextBox 11">
            <a:extLst>
              <a:ext uri="{FF2B5EF4-FFF2-40B4-BE49-F238E27FC236}">
                <a16:creationId xmlns:a16="http://schemas.microsoft.com/office/drawing/2014/main" id="{F55DB052-8295-424E-A2B2-255D5759BC7E}"/>
              </a:ext>
            </a:extLst>
          </p:cNvPr>
          <p:cNvSpPr txBox="1"/>
          <p:nvPr/>
        </p:nvSpPr>
        <p:spPr>
          <a:xfrm>
            <a:off x="3652871" y="419346"/>
            <a:ext cx="6395624" cy="769441"/>
          </a:xfrm>
          <a:prstGeom prst="rect">
            <a:avLst/>
          </a:prstGeom>
          <a:noFill/>
        </p:spPr>
        <p:txBody>
          <a:bodyPr wrap="square" rtlCol="0">
            <a:spAutoFit/>
          </a:bodyPr>
          <a:lstStyle/>
          <a:p>
            <a:r>
              <a:rPr lang="en-GB" sz="4400">
                <a:latin typeface="Arial" panose="020B0604020202020204" pitchFamily="34" charset="0"/>
                <a:cs typeface="Arial" panose="020B0604020202020204" pitchFamily="34" charset="0"/>
              </a:rPr>
              <a:t>Exploring the objects</a:t>
            </a:r>
          </a:p>
        </p:txBody>
      </p:sp>
      <p:grpSp>
        <p:nvGrpSpPr>
          <p:cNvPr id="16" name="Group 15">
            <a:extLst>
              <a:ext uri="{FF2B5EF4-FFF2-40B4-BE49-F238E27FC236}">
                <a16:creationId xmlns:a16="http://schemas.microsoft.com/office/drawing/2014/main" id="{A5DE74EE-D2B2-4922-80B5-19C411776D10}"/>
              </a:ext>
            </a:extLst>
          </p:cNvPr>
          <p:cNvGrpSpPr/>
          <p:nvPr/>
        </p:nvGrpSpPr>
        <p:grpSpPr>
          <a:xfrm>
            <a:off x="2459537" y="506897"/>
            <a:ext cx="7272925" cy="6759476"/>
            <a:chOff x="-1115479" y="-828712"/>
            <a:chExt cx="9597631" cy="8173440"/>
          </a:xfrm>
        </p:grpSpPr>
        <p:pic>
          <p:nvPicPr>
            <p:cNvPr id="17" name="Picture 16">
              <a:extLst>
                <a:ext uri="{FF2B5EF4-FFF2-40B4-BE49-F238E27FC236}">
                  <a16:creationId xmlns:a16="http://schemas.microsoft.com/office/drawing/2014/main" id="{FC6D3A7F-1879-47E1-B189-AFC0B64E5676}"/>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18" name="Picture 17">
              <a:extLst>
                <a:ext uri="{FF2B5EF4-FFF2-40B4-BE49-F238E27FC236}">
                  <a16:creationId xmlns:a16="http://schemas.microsoft.com/office/drawing/2014/main" id="{EB1EAC0E-A888-4C13-B421-AA4B8B74519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189612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19" name="TextBox 18">
            <a:extLst>
              <a:ext uri="{FF2B5EF4-FFF2-40B4-BE49-F238E27FC236}">
                <a16:creationId xmlns:a16="http://schemas.microsoft.com/office/drawing/2014/main" id="{FE5CCBFC-F500-4CD7-879D-065C29274C15}"/>
              </a:ext>
            </a:extLst>
          </p:cNvPr>
          <p:cNvSpPr txBox="1"/>
          <p:nvPr/>
        </p:nvSpPr>
        <p:spPr>
          <a:xfrm>
            <a:off x="6338684" y="729079"/>
            <a:ext cx="5126713" cy="5970865"/>
          </a:xfrm>
          <a:prstGeom prst="rect">
            <a:avLst/>
          </a:prstGeom>
          <a:noFill/>
        </p:spPr>
        <p:txBody>
          <a:bodyPr wrap="square" lIns="91440" tIns="45720" rIns="91440" bIns="45720" rtlCol="0" anchor="t">
            <a:spAutoFit/>
          </a:bodyPr>
          <a:lstStyle/>
          <a:p>
            <a:r>
              <a:rPr lang="en-GB" sz="2600" b="1">
                <a:latin typeface="Arial"/>
                <a:cs typeface="Arial"/>
              </a:rPr>
              <a:t>What are these objects?</a:t>
            </a:r>
          </a:p>
          <a:p>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a:cs typeface="Arial"/>
              </a:rPr>
              <a:t>Two silver communion cups, originally part of a set of four. </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a:cs typeface="Arial"/>
              </a:rPr>
              <a:t>Made around 1794. </a:t>
            </a:r>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a:cs typeface="Arial"/>
              </a:rPr>
              <a:t>Commissioned from an Edinburgh silversmith.</a:t>
            </a:r>
            <a:endParaRPr lang="en-GB" sz="2400">
              <a:latin typeface="Arial" panose="020B0604020202020204" pitchFamily="34" charset="0"/>
              <a:cs typeface="Arial" panose="020B0604020202020204" pitchFamily="34" charset="0"/>
            </a:endParaRPr>
          </a:p>
          <a:p>
            <a:endParaRPr lang="en-GB" sz="2400">
              <a:latin typeface="Arial"/>
              <a:cs typeface="Arial"/>
            </a:endParaRPr>
          </a:p>
          <a:p>
            <a:pPr marL="342900" indent="-342900">
              <a:buFont typeface="Arial" panose="020B0604020202020204" pitchFamily="34" charset="0"/>
              <a:buChar char="•"/>
            </a:pPr>
            <a:r>
              <a:rPr lang="en-GB" sz="2400">
                <a:latin typeface="Arial"/>
                <a:cs typeface="Arial"/>
              </a:rPr>
              <a:t>Gifted to </a:t>
            </a:r>
            <a:r>
              <a:rPr lang="en-GB" sz="2400" err="1">
                <a:latin typeface="Arial"/>
                <a:cs typeface="Arial"/>
              </a:rPr>
              <a:t>Kilmadock</a:t>
            </a:r>
            <a:r>
              <a:rPr lang="en-GB" sz="2400">
                <a:latin typeface="Arial"/>
                <a:cs typeface="Arial"/>
              </a:rPr>
              <a:t> Parish Church in Doune, Stirlingshire, by William 'King' Mitchell - a Scot who owned many enslaved people on his plantations in Jamaica. </a:t>
            </a:r>
            <a:endParaRPr lang="en-GB" sz="24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0BB378F-C541-4618-8BBE-DC565CBC26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401" y="578684"/>
            <a:ext cx="5456199" cy="5516217"/>
          </a:xfrm>
          <a:prstGeom prst="rect">
            <a:avLst/>
          </a:prstGeom>
        </p:spPr>
      </p:pic>
      <p:sp>
        <p:nvSpPr>
          <p:cNvPr id="2" name="TextBox 1">
            <a:extLst>
              <a:ext uri="{FF2B5EF4-FFF2-40B4-BE49-F238E27FC236}">
                <a16:creationId xmlns:a16="http://schemas.microsoft.com/office/drawing/2014/main" id="{6E9D2B67-D6C0-458B-8AD7-ADEA8A11AEED}"/>
              </a:ext>
            </a:extLst>
          </p:cNvPr>
          <p:cNvSpPr txBox="1"/>
          <p:nvPr/>
        </p:nvSpPr>
        <p:spPr>
          <a:xfrm>
            <a:off x="488045" y="6148614"/>
            <a:ext cx="61177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rPr>
              <a:t>Please use the</a:t>
            </a:r>
            <a:r>
              <a:rPr lang="en-GB" b="1">
                <a:latin typeface="Arial"/>
              </a:rPr>
              <a:t> Scotland and the Caribbean</a:t>
            </a:r>
            <a:r>
              <a:rPr lang="en-GB">
                <a:latin typeface="Arial"/>
              </a:rPr>
              <a:t> resource sheet (page 4) for further information.</a:t>
            </a:r>
            <a:endParaRPr lang="en-GB">
              <a:latin typeface="Arial"/>
              <a:cs typeface="Arial"/>
            </a:endParaRPr>
          </a:p>
        </p:txBody>
      </p:sp>
    </p:spTree>
    <p:extLst>
      <p:ext uri="{BB962C8B-B14F-4D97-AF65-F5344CB8AC3E}">
        <p14:creationId xmlns:p14="http://schemas.microsoft.com/office/powerpoint/2010/main" val="216419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9B97E3-FA02-4547-A16F-58F2F1D597F6}"/>
              </a:ext>
            </a:extLst>
          </p:cNvPr>
          <p:cNvSpPr/>
          <p:nvPr/>
        </p:nvSpPr>
        <p:spPr>
          <a:xfrm>
            <a:off x="6827157" y="2188723"/>
            <a:ext cx="4962071" cy="2315183"/>
          </a:xfrm>
          <a:prstGeom prst="rect">
            <a:avLst/>
          </a:prstGeom>
          <a:solidFill>
            <a:srgbClr val="0033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19" name="TextBox 18">
            <a:extLst>
              <a:ext uri="{FF2B5EF4-FFF2-40B4-BE49-F238E27FC236}">
                <a16:creationId xmlns:a16="http://schemas.microsoft.com/office/drawing/2014/main" id="{FE5CCBFC-F500-4CD7-879D-065C29274C15}"/>
              </a:ext>
            </a:extLst>
          </p:cNvPr>
          <p:cNvSpPr txBox="1"/>
          <p:nvPr/>
        </p:nvSpPr>
        <p:spPr>
          <a:xfrm>
            <a:off x="6830928" y="1125357"/>
            <a:ext cx="4963283" cy="3293209"/>
          </a:xfrm>
          <a:prstGeom prst="rect">
            <a:avLst/>
          </a:prstGeom>
          <a:noFill/>
        </p:spPr>
        <p:txBody>
          <a:bodyPr wrap="square" lIns="91440" tIns="45720" rIns="91440" bIns="45720" rtlCol="0" anchor="t">
            <a:spAutoFit/>
          </a:bodyPr>
          <a:lstStyle/>
          <a:p>
            <a:r>
              <a:rPr lang="en-GB" sz="2600">
                <a:latin typeface="Arial" panose="020B0604020202020204" pitchFamily="34" charset="0"/>
                <a:cs typeface="Arial" panose="020B0604020202020204" pitchFamily="34" charset="0"/>
              </a:rPr>
              <a:t>The Latin engraving on the cups can be translated as follows: </a:t>
            </a:r>
          </a:p>
          <a:p>
            <a:endParaRPr lang="en-GB" sz="2600">
              <a:latin typeface="Arial" panose="020B0604020202020204" pitchFamily="34" charset="0"/>
              <a:cs typeface="Arial" panose="020B0604020202020204" pitchFamily="34" charset="0"/>
            </a:endParaRPr>
          </a:p>
          <a:p>
            <a:r>
              <a:rPr lang="en-GB" sz="2600">
                <a:latin typeface="Arial" panose="020B0604020202020204" pitchFamily="34" charset="0"/>
                <a:cs typeface="Arial" panose="020B0604020202020204" pitchFamily="34" charset="0"/>
              </a:rPr>
              <a:t>‘For the use of </a:t>
            </a:r>
            <a:r>
              <a:rPr lang="en-GB" sz="2600" err="1">
                <a:latin typeface="Arial" panose="020B0604020202020204" pitchFamily="34" charset="0"/>
                <a:cs typeface="Arial" panose="020B0604020202020204" pitchFamily="34" charset="0"/>
              </a:rPr>
              <a:t>Kilmadock</a:t>
            </a:r>
            <a:r>
              <a:rPr lang="en-GB" sz="2600">
                <a:latin typeface="Arial" panose="020B0604020202020204" pitchFamily="34" charset="0"/>
                <a:cs typeface="Arial" panose="020B0604020202020204" pitchFamily="34" charset="0"/>
              </a:rPr>
              <a:t> Church this cup is given by William Mitchell, gentleman, as evidence of a mark of respect for his birthplace, AD 1794’. </a:t>
            </a:r>
          </a:p>
        </p:txBody>
      </p:sp>
      <p:grpSp>
        <p:nvGrpSpPr>
          <p:cNvPr id="8" name="Group 7">
            <a:extLst>
              <a:ext uri="{FF2B5EF4-FFF2-40B4-BE49-F238E27FC236}">
                <a16:creationId xmlns:a16="http://schemas.microsoft.com/office/drawing/2014/main" id="{9A7771D1-27A7-4B15-9E9A-A31CF39AC3F2}"/>
              </a:ext>
            </a:extLst>
          </p:cNvPr>
          <p:cNvGrpSpPr/>
          <p:nvPr/>
        </p:nvGrpSpPr>
        <p:grpSpPr>
          <a:xfrm>
            <a:off x="-954158" y="-666791"/>
            <a:ext cx="9068561" cy="7913286"/>
            <a:chOff x="-1115479" y="-828712"/>
            <a:chExt cx="9597631" cy="8173440"/>
          </a:xfrm>
        </p:grpSpPr>
        <p:pic>
          <p:nvPicPr>
            <p:cNvPr id="12" name="Picture 11">
              <a:extLst>
                <a:ext uri="{FF2B5EF4-FFF2-40B4-BE49-F238E27FC236}">
                  <a16:creationId xmlns:a16="http://schemas.microsoft.com/office/drawing/2014/main" id="{79037821-A023-44EB-A7D2-C61A4A0E8CF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13" name="Picture 12">
              <a:extLst>
                <a:ext uri="{FF2B5EF4-FFF2-40B4-BE49-F238E27FC236}">
                  <a16:creationId xmlns:a16="http://schemas.microsoft.com/office/drawing/2014/main" id="{BC410791-9665-4D28-9F49-4277151E7A1F}"/>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361020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44F5-C4B1-4347-A64F-6EA3E3A06A73}"/>
              </a:ext>
            </a:extLst>
          </p:cNvPr>
          <p:cNvSpPr>
            <a:spLocks noGrp="1"/>
          </p:cNvSpPr>
          <p:nvPr>
            <p:ph type="title"/>
          </p:nvPr>
        </p:nvSpPr>
        <p:spPr>
          <a:xfrm>
            <a:off x="309991" y="619435"/>
            <a:ext cx="5951661" cy="742226"/>
          </a:xfrm>
        </p:spPr>
        <p:txBody>
          <a:bodyPr/>
          <a:lstStyle/>
          <a:p>
            <a:r>
              <a:rPr lang="en-GB" sz="4400"/>
              <a:t>Introduction</a:t>
            </a:r>
          </a:p>
        </p:txBody>
      </p:sp>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5BF18253-CE41-44DB-8943-7E08BE4EC4BF}"/>
              </a:ext>
            </a:extLst>
          </p:cNvPr>
          <p:cNvSpPr txBox="1"/>
          <p:nvPr/>
        </p:nvSpPr>
        <p:spPr>
          <a:xfrm>
            <a:off x="309991" y="1582340"/>
            <a:ext cx="7156174" cy="5293757"/>
          </a:xfrm>
          <a:prstGeom prst="rect">
            <a:avLst/>
          </a:prstGeom>
          <a:noFill/>
        </p:spPr>
        <p:txBody>
          <a:bodyPr wrap="square" lIns="91440" tIns="45720" rIns="91440" bIns="45720" rtlCol="0" anchor="t">
            <a:spAutoFit/>
          </a:bodyPr>
          <a:lstStyle/>
          <a:p>
            <a:r>
              <a:rPr lang="en-GB" sz="2600">
                <a:latin typeface="Arial"/>
                <a:cs typeface="Arial"/>
              </a:rPr>
              <a:t>The story of Scotland’s economic success is inseparable from slavery. The wealth created through the Atlantic slave trade helped shape the course of Scottish industrialisation during the 18th and 19th centuries, creating lasting impacts to the present day. </a:t>
            </a:r>
            <a:br>
              <a:rPr lang="en-GB" sz="2600">
                <a:latin typeface="Arial" panose="020B0604020202020204" pitchFamily="34" charset="0"/>
                <a:cs typeface="Arial" panose="020B0604020202020204" pitchFamily="34" charset="0"/>
              </a:rPr>
            </a:br>
            <a:br>
              <a:rPr lang="en-GB" sz="2600">
                <a:latin typeface="Arial" panose="020B0604020202020204" pitchFamily="34" charset="0"/>
                <a:cs typeface="Arial" panose="020B0604020202020204" pitchFamily="34" charset="0"/>
              </a:rPr>
            </a:br>
            <a:r>
              <a:rPr lang="en-GB" sz="2600">
                <a:latin typeface="Arial"/>
                <a:cs typeface="Arial"/>
              </a:rPr>
              <a:t>Use this PowerPoint alongside the </a:t>
            </a:r>
            <a:r>
              <a:rPr lang="en-GB" sz="2600" b="1">
                <a:latin typeface="Arial"/>
                <a:cs typeface="Arial"/>
              </a:rPr>
              <a:t>Scotland and the Caribbean</a:t>
            </a:r>
            <a:r>
              <a:rPr lang="en-GB" sz="2600">
                <a:latin typeface="Arial"/>
                <a:cs typeface="Arial"/>
              </a:rPr>
              <a:t> resource sheet to explore objects in our collections as primary sources of evidence.</a:t>
            </a:r>
          </a:p>
          <a:p>
            <a:endParaRPr lang="en-GB" sz="2600">
              <a:latin typeface="Arial" panose="020B0604020202020204" pitchFamily="34" charset="0"/>
              <a:cs typeface="Arial" panose="020B0604020202020204" pitchFamily="34" charset="0"/>
            </a:endParaRPr>
          </a:p>
          <a:p>
            <a:endParaRPr lang="en-GB" sz="26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283B2DD-6CC1-4354-A536-AF48E6CA3D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478" y="828851"/>
            <a:ext cx="2634657" cy="5694504"/>
          </a:xfrm>
          <a:prstGeom prst="rect">
            <a:avLst/>
          </a:prstGeom>
        </p:spPr>
      </p:pic>
    </p:spTree>
    <p:extLst>
      <p:ext uri="{BB962C8B-B14F-4D97-AF65-F5344CB8AC3E}">
        <p14:creationId xmlns:p14="http://schemas.microsoft.com/office/powerpoint/2010/main" val="76777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E37AA4C5-69CE-5A4A-9B68-A4849B73F453}"/>
              </a:ext>
            </a:extLst>
          </p:cNvPr>
          <p:cNvSpPr txBox="1"/>
          <p:nvPr/>
        </p:nvSpPr>
        <p:spPr>
          <a:xfrm>
            <a:off x="0" y="2880000"/>
            <a:ext cx="12112639" cy="630942"/>
          </a:xfrm>
          <a:prstGeom prst="rect">
            <a:avLst/>
          </a:prstGeom>
          <a:noFill/>
        </p:spPr>
        <p:txBody>
          <a:bodyPr wrap="square" lIns="91440" tIns="45720" rIns="91440" bIns="45720" rtlCol="0" anchor="t">
            <a:spAutoFit/>
          </a:bodyPr>
          <a:lstStyle/>
          <a:p>
            <a:pPr algn="ctr"/>
            <a:r>
              <a:rPr lang="en-GB" sz="3500" b="1">
                <a:latin typeface="Arial"/>
                <a:cs typeface="Arial"/>
              </a:rPr>
              <a:t>Discussion questions</a:t>
            </a:r>
            <a:endParaRPr lang="en-GB" sz="3500"/>
          </a:p>
        </p:txBody>
      </p:sp>
      <p:sp>
        <p:nvSpPr>
          <p:cNvPr id="6" name="TextBox 5">
            <a:extLst>
              <a:ext uri="{FF2B5EF4-FFF2-40B4-BE49-F238E27FC236}">
                <a16:creationId xmlns:a16="http://schemas.microsoft.com/office/drawing/2014/main" id="{DB77766D-5CCC-459E-9C80-D13A5570EA50}"/>
              </a:ext>
            </a:extLst>
          </p:cNvPr>
          <p:cNvSpPr txBox="1"/>
          <p:nvPr/>
        </p:nvSpPr>
        <p:spPr>
          <a:xfrm>
            <a:off x="265410" y="5718546"/>
            <a:ext cx="11576295" cy="1015663"/>
          </a:xfrm>
          <a:prstGeom prst="rect">
            <a:avLst/>
          </a:prstGeom>
          <a:noFill/>
        </p:spPr>
        <p:txBody>
          <a:bodyPr wrap="square" lIns="91440" tIns="45720" rIns="91440" bIns="45720" rtlCol="0" anchor="t">
            <a:spAutoFit/>
          </a:bodyPr>
          <a:lstStyle/>
          <a:p>
            <a:r>
              <a:rPr lang="en-GB" sz="2000">
                <a:latin typeface="Arial"/>
              </a:rPr>
              <a:t>Please use the</a:t>
            </a:r>
            <a:r>
              <a:rPr lang="en-GB" sz="2000" b="1">
                <a:latin typeface="Arial"/>
              </a:rPr>
              <a:t> Scotland and the Caribbean</a:t>
            </a:r>
            <a:r>
              <a:rPr lang="en-GB" sz="2000">
                <a:latin typeface="Arial"/>
              </a:rPr>
              <a:t> resource sheet (pages 4) for further information to support your discussions.</a:t>
            </a:r>
            <a:endParaRPr lang="en-GB" sz="2000">
              <a:cs typeface="Calibri"/>
            </a:endParaRPr>
          </a:p>
          <a:p>
            <a:endParaRPr lang="en-GB" sz="2000">
              <a:cs typeface="Calibri"/>
            </a:endParaRPr>
          </a:p>
        </p:txBody>
      </p:sp>
    </p:spTree>
    <p:extLst>
      <p:ext uri="{BB962C8B-B14F-4D97-AF65-F5344CB8AC3E}">
        <p14:creationId xmlns:p14="http://schemas.microsoft.com/office/powerpoint/2010/main" val="270089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19" name="TextBox 18">
            <a:extLst>
              <a:ext uri="{FF2B5EF4-FFF2-40B4-BE49-F238E27FC236}">
                <a16:creationId xmlns:a16="http://schemas.microsoft.com/office/drawing/2014/main" id="{FE5CCBFC-F500-4CD7-879D-065C29274C15}"/>
              </a:ext>
            </a:extLst>
          </p:cNvPr>
          <p:cNvSpPr txBox="1"/>
          <p:nvPr/>
        </p:nvSpPr>
        <p:spPr>
          <a:xfrm>
            <a:off x="6840000" y="1080000"/>
            <a:ext cx="4963283" cy="2492990"/>
          </a:xfrm>
          <a:prstGeom prst="rect">
            <a:avLst/>
          </a:prstGeom>
          <a:noFill/>
        </p:spPr>
        <p:txBody>
          <a:bodyPr wrap="square" lIns="91440" tIns="45720" rIns="91440" bIns="45720" rtlCol="0" anchor="t">
            <a:spAutoFit/>
          </a:bodyPr>
          <a:lstStyle/>
          <a:p>
            <a:r>
              <a:rPr lang="en-GB" sz="2600">
                <a:latin typeface="Arial"/>
                <a:cs typeface="Arial"/>
              </a:rPr>
              <a:t>What material was used to make the communion cups?  </a:t>
            </a:r>
            <a:endParaRPr lang="en-GB" sz="2600" b="1">
              <a:latin typeface="Arial"/>
              <a:cs typeface="Arial"/>
            </a:endParaRPr>
          </a:p>
          <a:p>
            <a:pPr fontAlgn="base"/>
            <a:endParaRPr lang="en-GB" sz="2600">
              <a:latin typeface="Arial" panose="020B0604020202020204" pitchFamily="34" charset="0"/>
              <a:cs typeface="Arial" panose="020B0604020202020204" pitchFamily="34" charset="0"/>
            </a:endParaRPr>
          </a:p>
          <a:p>
            <a:pPr fontAlgn="base"/>
            <a:r>
              <a:rPr lang="en-GB" sz="2600">
                <a:latin typeface="Arial" panose="020B0604020202020204" pitchFamily="34" charset="0"/>
                <a:cs typeface="Arial" panose="020B0604020202020204" pitchFamily="34" charset="0"/>
              </a:rPr>
              <a:t>What does this tell us about William Mitchell, the man who gifted them to the church? </a:t>
            </a:r>
          </a:p>
        </p:txBody>
      </p:sp>
      <p:grpSp>
        <p:nvGrpSpPr>
          <p:cNvPr id="8" name="Group 7">
            <a:extLst>
              <a:ext uri="{FF2B5EF4-FFF2-40B4-BE49-F238E27FC236}">
                <a16:creationId xmlns:a16="http://schemas.microsoft.com/office/drawing/2014/main" id="{60809E01-EFE2-48B4-A50F-8C35E759F027}"/>
              </a:ext>
            </a:extLst>
          </p:cNvPr>
          <p:cNvGrpSpPr/>
          <p:nvPr/>
        </p:nvGrpSpPr>
        <p:grpSpPr>
          <a:xfrm>
            <a:off x="-954158" y="-666791"/>
            <a:ext cx="9068561" cy="7913286"/>
            <a:chOff x="-1115479" y="-828712"/>
            <a:chExt cx="9597631" cy="8173440"/>
          </a:xfrm>
        </p:grpSpPr>
        <p:pic>
          <p:nvPicPr>
            <p:cNvPr id="9" name="Picture 8">
              <a:extLst>
                <a:ext uri="{FF2B5EF4-FFF2-40B4-BE49-F238E27FC236}">
                  <a16:creationId xmlns:a16="http://schemas.microsoft.com/office/drawing/2014/main" id="{2A5C8585-E317-45DF-A114-50F00B153B1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10" name="Picture 9">
              <a:extLst>
                <a:ext uri="{FF2B5EF4-FFF2-40B4-BE49-F238E27FC236}">
                  <a16:creationId xmlns:a16="http://schemas.microsoft.com/office/drawing/2014/main" id="{99BDFC80-2F55-44E7-B491-52DAB8D0E58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2850393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19" name="TextBox 18">
            <a:extLst>
              <a:ext uri="{FF2B5EF4-FFF2-40B4-BE49-F238E27FC236}">
                <a16:creationId xmlns:a16="http://schemas.microsoft.com/office/drawing/2014/main" id="{FE5CCBFC-F500-4CD7-879D-065C29274C15}"/>
              </a:ext>
            </a:extLst>
          </p:cNvPr>
          <p:cNvSpPr txBox="1"/>
          <p:nvPr/>
        </p:nvSpPr>
        <p:spPr>
          <a:xfrm>
            <a:off x="6840000" y="1080000"/>
            <a:ext cx="4963283" cy="2893100"/>
          </a:xfrm>
          <a:prstGeom prst="rect">
            <a:avLst/>
          </a:prstGeom>
          <a:noFill/>
        </p:spPr>
        <p:txBody>
          <a:bodyPr wrap="square" lIns="91440" tIns="45720" rIns="91440" bIns="45720" rtlCol="0" anchor="t">
            <a:spAutoFit/>
          </a:bodyPr>
          <a:lstStyle/>
          <a:p>
            <a:pPr fontAlgn="base"/>
            <a:r>
              <a:rPr lang="en-GB" sz="2600">
                <a:latin typeface="Arial" panose="020B0604020202020204" pitchFamily="34" charset="0"/>
                <a:cs typeface="Arial" panose="020B0604020202020204" pitchFamily="34" charset="0"/>
              </a:rPr>
              <a:t>What does the Latin inscription tell you about their donor? </a:t>
            </a:r>
          </a:p>
          <a:p>
            <a:pPr fontAlgn="base"/>
            <a:r>
              <a:rPr lang="en-GB" sz="2600">
                <a:latin typeface="Arial" panose="020B0604020202020204" pitchFamily="34" charset="0"/>
                <a:cs typeface="Arial" panose="020B0604020202020204" pitchFamily="34" charset="0"/>
              </a:rPr>
              <a:t> </a:t>
            </a:r>
          </a:p>
          <a:p>
            <a:pPr fontAlgn="base"/>
            <a:r>
              <a:rPr lang="en-GB" sz="2600">
                <a:latin typeface="Arial" panose="020B0604020202020204" pitchFamily="34" charset="0"/>
                <a:cs typeface="Arial" panose="020B0604020202020204" pitchFamily="34" charset="0"/>
              </a:rPr>
              <a:t>Why do you think William Mitchell commissioned and donated these silver communion cups to the church? </a:t>
            </a:r>
          </a:p>
        </p:txBody>
      </p:sp>
      <p:grpSp>
        <p:nvGrpSpPr>
          <p:cNvPr id="8" name="Group 7">
            <a:extLst>
              <a:ext uri="{FF2B5EF4-FFF2-40B4-BE49-F238E27FC236}">
                <a16:creationId xmlns:a16="http://schemas.microsoft.com/office/drawing/2014/main" id="{FC8DC09E-5F0E-4FA7-9002-3757D121CABC}"/>
              </a:ext>
            </a:extLst>
          </p:cNvPr>
          <p:cNvGrpSpPr/>
          <p:nvPr/>
        </p:nvGrpSpPr>
        <p:grpSpPr>
          <a:xfrm>
            <a:off x="-954158" y="-666791"/>
            <a:ext cx="9068561" cy="7913286"/>
            <a:chOff x="-1115479" y="-828712"/>
            <a:chExt cx="9597631" cy="8173440"/>
          </a:xfrm>
        </p:grpSpPr>
        <p:pic>
          <p:nvPicPr>
            <p:cNvPr id="9" name="Picture 8">
              <a:extLst>
                <a:ext uri="{FF2B5EF4-FFF2-40B4-BE49-F238E27FC236}">
                  <a16:creationId xmlns:a16="http://schemas.microsoft.com/office/drawing/2014/main" id="{6B30CA64-33DF-4FA1-9928-077AE5A8058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10" name="Picture 9">
              <a:extLst>
                <a:ext uri="{FF2B5EF4-FFF2-40B4-BE49-F238E27FC236}">
                  <a16:creationId xmlns:a16="http://schemas.microsoft.com/office/drawing/2014/main" id="{DE9A387A-6447-42C5-B529-C2BCD64528A4}"/>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191126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sp>
        <p:nvSpPr>
          <p:cNvPr id="19" name="TextBox 18">
            <a:extLst>
              <a:ext uri="{FF2B5EF4-FFF2-40B4-BE49-F238E27FC236}">
                <a16:creationId xmlns:a16="http://schemas.microsoft.com/office/drawing/2014/main" id="{FE5CCBFC-F500-4CD7-879D-065C29274C15}"/>
              </a:ext>
            </a:extLst>
          </p:cNvPr>
          <p:cNvSpPr txBox="1"/>
          <p:nvPr/>
        </p:nvSpPr>
        <p:spPr>
          <a:xfrm>
            <a:off x="6876286" y="1153071"/>
            <a:ext cx="4905831" cy="2092881"/>
          </a:xfrm>
          <a:prstGeom prst="rect">
            <a:avLst/>
          </a:prstGeom>
          <a:noFill/>
        </p:spPr>
        <p:txBody>
          <a:bodyPr wrap="square" lIns="91440" tIns="45720" rIns="91440" bIns="45720" rtlCol="0" anchor="t">
            <a:spAutoFit/>
          </a:bodyPr>
          <a:lstStyle/>
          <a:p>
            <a:r>
              <a:rPr lang="en-GB" sz="2600">
                <a:latin typeface="Arial"/>
                <a:cs typeface="Arial"/>
              </a:rPr>
              <a:t>Why do you think William Mitchell was given the nickname ‘King Mitchell’ in Jamaica? </a:t>
            </a:r>
            <a:endParaRPr lang="en-GB" sz="2600">
              <a:latin typeface="Arial" panose="020B0604020202020204" pitchFamily="34" charset="0"/>
              <a:cs typeface="Arial" panose="020B0604020202020204" pitchFamily="34" charset="0"/>
            </a:endParaRPr>
          </a:p>
          <a:p>
            <a:endParaRPr lang="en-GB" sz="26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4F25843-7219-46EB-8D16-CBEB214E6D53}"/>
              </a:ext>
            </a:extLst>
          </p:cNvPr>
          <p:cNvGrpSpPr/>
          <p:nvPr/>
        </p:nvGrpSpPr>
        <p:grpSpPr>
          <a:xfrm>
            <a:off x="-954158" y="-666791"/>
            <a:ext cx="9068561" cy="7913286"/>
            <a:chOff x="-1115479" y="-828712"/>
            <a:chExt cx="9597631" cy="8173440"/>
          </a:xfrm>
        </p:grpSpPr>
        <p:pic>
          <p:nvPicPr>
            <p:cNvPr id="8" name="Picture 7">
              <a:extLst>
                <a:ext uri="{FF2B5EF4-FFF2-40B4-BE49-F238E27FC236}">
                  <a16:creationId xmlns:a16="http://schemas.microsoft.com/office/drawing/2014/main" id="{0DF176DA-EE2C-4F01-B51F-8B06F5F6588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9" name="Picture 8">
              <a:extLst>
                <a:ext uri="{FF2B5EF4-FFF2-40B4-BE49-F238E27FC236}">
                  <a16:creationId xmlns:a16="http://schemas.microsoft.com/office/drawing/2014/main" id="{E16E19D1-6DD9-4C59-B99F-17BD1589B3A9}"/>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32165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E37AA4C5-69CE-5A4A-9B68-A4849B73F453}"/>
              </a:ext>
            </a:extLst>
          </p:cNvPr>
          <p:cNvSpPr txBox="1"/>
          <p:nvPr/>
        </p:nvSpPr>
        <p:spPr>
          <a:xfrm>
            <a:off x="441434" y="750346"/>
            <a:ext cx="7466953" cy="630942"/>
          </a:xfrm>
          <a:prstGeom prst="rect">
            <a:avLst/>
          </a:prstGeom>
          <a:noFill/>
        </p:spPr>
        <p:txBody>
          <a:bodyPr wrap="square" lIns="91440" tIns="45720" rIns="91440" bIns="45720" rtlCol="0" anchor="t">
            <a:spAutoFit/>
          </a:bodyPr>
          <a:lstStyle/>
          <a:p>
            <a:r>
              <a:rPr lang="en-GB" sz="3500" b="1">
                <a:latin typeface="Arial" panose="020B0604020202020204" pitchFamily="34" charset="0"/>
                <a:cs typeface="Arial" panose="020B0604020202020204" pitchFamily="34" charset="0"/>
              </a:rPr>
              <a:t>Research</a:t>
            </a:r>
            <a:endParaRPr lang="en-GB" sz="3500"/>
          </a:p>
        </p:txBody>
      </p:sp>
      <p:sp>
        <p:nvSpPr>
          <p:cNvPr id="2" name="TextBox 1">
            <a:extLst>
              <a:ext uri="{FF2B5EF4-FFF2-40B4-BE49-F238E27FC236}">
                <a16:creationId xmlns:a16="http://schemas.microsoft.com/office/drawing/2014/main" id="{5F0F2962-FACC-47AF-AB36-DE0D1A069029}"/>
              </a:ext>
            </a:extLst>
          </p:cNvPr>
          <p:cNvSpPr txBox="1"/>
          <p:nvPr/>
        </p:nvSpPr>
        <p:spPr>
          <a:xfrm>
            <a:off x="437201" y="1533781"/>
            <a:ext cx="6244729" cy="2492990"/>
          </a:xfrm>
          <a:prstGeom prst="rect">
            <a:avLst/>
          </a:prstGeom>
          <a:noFill/>
        </p:spPr>
        <p:txBody>
          <a:bodyPr wrap="square" rtlCol="0">
            <a:spAutoFit/>
          </a:bodyPr>
          <a:lstStyle/>
          <a:p>
            <a:r>
              <a:rPr lang="en-GB" sz="2600">
                <a:latin typeface="Arial"/>
                <a:cs typeface="Arial"/>
              </a:rPr>
              <a:t>Research the biography of William Mitchell. </a:t>
            </a:r>
            <a:endParaRPr lang="en-GB" sz="2600">
              <a:latin typeface="Arial" panose="020B0604020202020204" pitchFamily="34" charset="0"/>
              <a:cs typeface="Arial" panose="020B0604020202020204" pitchFamily="34" charset="0"/>
            </a:endParaRPr>
          </a:p>
          <a:p>
            <a:endParaRPr lang="en-GB" sz="2600">
              <a:latin typeface="Arial" panose="020B0604020202020204" pitchFamily="34" charset="0"/>
              <a:cs typeface="Arial" panose="020B0604020202020204" pitchFamily="34" charset="0"/>
            </a:endParaRPr>
          </a:p>
          <a:p>
            <a:r>
              <a:rPr lang="en-GB" sz="2600">
                <a:latin typeface="Arial"/>
                <a:cs typeface="Arial"/>
              </a:rPr>
              <a:t>How does his life story help us understand Scotland’s involvement in the Atlantic slave trade?</a:t>
            </a:r>
            <a:endParaRPr lang="en-GB" sz="2600"/>
          </a:p>
        </p:txBody>
      </p:sp>
      <p:pic>
        <p:nvPicPr>
          <p:cNvPr id="6" name="Picture 5">
            <a:extLst>
              <a:ext uri="{FF2B5EF4-FFF2-40B4-BE49-F238E27FC236}">
                <a16:creationId xmlns:a16="http://schemas.microsoft.com/office/drawing/2014/main" id="{BC492779-3FE0-4166-90EB-CF0C333DCB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48148" y="864705"/>
            <a:ext cx="4606651" cy="5807550"/>
          </a:xfrm>
          <a:prstGeom prst="rect">
            <a:avLst/>
          </a:prstGeom>
        </p:spPr>
      </p:pic>
    </p:spTree>
    <p:extLst>
      <p:ext uri="{BB962C8B-B14F-4D97-AF65-F5344CB8AC3E}">
        <p14:creationId xmlns:p14="http://schemas.microsoft.com/office/powerpoint/2010/main" val="287067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858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AA0A5-D8B2-4AF4-A539-1B62AF2A98BE}"/>
              </a:ext>
            </a:extLst>
          </p:cNvPr>
          <p:cNvSpPr>
            <a:spLocks noGrp="1"/>
          </p:cNvSpPr>
          <p:nvPr>
            <p:ph type="ftr" sz="quarter" idx="10"/>
          </p:nvPr>
        </p:nvSpPr>
        <p:spPr/>
        <p:txBody>
          <a:bodyPr/>
          <a:lstStyle/>
          <a:p>
            <a:endParaRPr lang="en-US"/>
          </a:p>
        </p:txBody>
      </p:sp>
      <p:sp>
        <p:nvSpPr>
          <p:cNvPr id="6" name="TextBox 5">
            <a:extLst>
              <a:ext uri="{FF2B5EF4-FFF2-40B4-BE49-F238E27FC236}">
                <a16:creationId xmlns:a16="http://schemas.microsoft.com/office/drawing/2014/main" id="{6C579C85-8543-4AC9-B989-6B02F21C878D}"/>
              </a:ext>
            </a:extLst>
          </p:cNvPr>
          <p:cNvSpPr txBox="1"/>
          <p:nvPr/>
        </p:nvSpPr>
        <p:spPr>
          <a:xfrm>
            <a:off x="285750" y="1577126"/>
            <a:ext cx="12192000" cy="3323987"/>
          </a:xfrm>
          <a:prstGeom prst="rect">
            <a:avLst/>
          </a:prstGeom>
          <a:noFill/>
        </p:spPr>
        <p:txBody>
          <a:bodyPr wrap="square" lIns="91440" tIns="45720" rIns="91440" bIns="45720" rtlCol="0" anchor="t">
            <a:spAutoFit/>
          </a:bodyPr>
          <a:lstStyle/>
          <a:p>
            <a:r>
              <a:rPr lang="en-GB" sz="3500" b="1">
                <a:latin typeface="Arial"/>
                <a:cs typeface="Arial"/>
              </a:rPr>
              <a:t>The next three slides contain the following additional materials to support classroom learning:</a:t>
            </a:r>
            <a:endParaRPr lang="en-GB" sz="3500" b="1">
              <a:latin typeface="Arial" panose="020B0604020202020204" pitchFamily="34" charset="0"/>
              <a:cs typeface="Arial" panose="020B0604020202020204" pitchFamily="34" charset="0"/>
            </a:endParaRPr>
          </a:p>
          <a:p>
            <a:endParaRPr lang="en-GB" sz="3500" b="1">
              <a:latin typeface="Arial"/>
              <a:cs typeface="Arial"/>
            </a:endParaRPr>
          </a:p>
          <a:p>
            <a:pPr marL="914400" lvl="1" indent="-457200">
              <a:buFont typeface="Arial"/>
              <a:buChar char="•"/>
            </a:pPr>
            <a:r>
              <a:rPr lang="en-GB" sz="3500">
                <a:latin typeface="Arial"/>
                <a:cs typeface="Arial"/>
              </a:rPr>
              <a:t>Higher resolution images of the key objects</a:t>
            </a:r>
            <a:endParaRPr lang="en-GB" sz="3500">
              <a:latin typeface="Arial" panose="020B0604020202020204" pitchFamily="34" charset="0"/>
              <a:cs typeface="Arial" panose="020B0604020202020204" pitchFamily="34" charset="0"/>
            </a:endParaRPr>
          </a:p>
          <a:p>
            <a:pPr marL="914400" lvl="1" indent="-457200">
              <a:buFont typeface="Arial"/>
              <a:buChar char="•"/>
            </a:pPr>
            <a:endParaRPr lang="en-GB" sz="3500">
              <a:latin typeface="Arial"/>
              <a:cs typeface="Arial"/>
            </a:endParaRPr>
          </a:p>
          <a:p>
            <a:pPr marL="914400" lvl="1" indent="-457200">
              <a:buFont typeface="Arial"/>
              <a:buChar char="•"/>
            </a:pPr>
            <a:r>
              <a:rPr lang="en-GB" sz="3500">
                <a:latin typeface="Arial"/>
                <a:cs typeface="Arial"/>
              </a:rPr>
              <a:t>Optional timers to use for the group discussions</a:t>
            </a:r>
          </a:p>
        </p:txBody>
      </p:sp>
    </p:spTree>
    <p:extLst>
      <p:ext uri="{BB962C8B-B14F-4D97-AF65-F5344CB8AC3E}">
        <p14:creationId xmlns:p14="http://schemas.microsoft.com/office/powerpoint/2010/main" val="416908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pic>
        <p:nvPicPr>
          <p:cNvPr id="4" name="Picture 3">
            <a:extLst>
              <a:ext uri="{FF2B5EF4-FFF2-40B4-BE49-F238E27FC236}">
                <a16:creationId xmlns:a16="http://schemas.microsoft.com/office/drawing/2014/main" id="{7306BB95-7455-415E-B59F-3AE976E9EFE5}"/>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4162" b="96848" l="1377" r="96438">
                        <a14:foregroundMark x1="4631" y1="6505" x2="9214" y2="6141"/>
                        <a14:foregroundMark x1="9214" y1="6141" x2="18143" y2="6949"/>
                        <a14:foregroundMark x1="18143" y1="6949" x2="23643" y2="5696"/>
                        <a14:foregroundMark x1="92666" y1="5742" x2="94950" y2="10020"/>
                        <a14:foregroundMark x1="95832" y1="93455" x2="95447" y2="95242"/>
                        <a14:foregroundMark x1="96220" y1="91656" x2="95668" y2="94220"/>
                        <a14:foregroundMark x1="44902" y1="94403" x2="38114" y2="94061"/>
                        <a14:foregroundMark x1="52732" y1="94797" x2="47725" y2="94545"/>
                        <a14:foregroundMark x1="61270" y1="95227" x2="56785" y2="95001"/>
                        <a14:foregroundMark x1="69183" y1="95626" x2="66680" y2="95500"/>
                        <a14:foregroundMark x1="38114" y1="94061" x2="36807" y2="94738"/>
                        <a14:foregroundMark x1="8550" y1="95021" x2="3431" y2="93732"/>
                        <a14:foregroundMark x1="3850" y1="36546" x2="3895" y2="29535"/>
                        <a14:foregroundMark x1="3895" y1="29535" x2="3411" y2="27186"/>
                        <a14:foregroundMark x1="3817" y1="93773" x2="6110" y2="95973"/>
                        <a14:foregroundMark x1="66198" y1="95309" x2="69010" y2="94949"/>
                        <a14:foregroundMark x1="69010" y1="94949" x2="70308" y2="95006"/>
                        <a14:foregroundMark x1="96255" y1="88715" x2="95773" y2="81737"/>
                        <a14:foregroundMark x1="95773" y1="81737" x2="96197" y2="71121"/>
                        <a14:foregroundMark x1="96052" y1="60811" x2="94324" y2="48404"/>
                        <a14:foregroundMark x1="94324" y1="48404" x2="95787" y2="18800"/>
                        <a14:foregroundMark x1="95039" y1="8000" x2="92520" y2="5939"/>
                        <a14:foregroundMark x1="89024" y1="5939" x2="84659" y2="5939"/>
                        <a14:foregroundMark x1="68016" y1="5548" x2="68084" y2="12283"/>
                        <a14:foregroundMark x1="68084" y1="12283" x2="69580" y2="18990"/>
                        <a14:foregroundMark x1="69580" y1="18990" x2="78200" y2="19717"/>
                        <a14:foregroundMark x1="78200" y1="19717" x2="82831" y2="18667"/>
                        <a14:foregroundMark x1="82831" y1="18667" x2="85015" y2="41051"/>
                        <a14:foregroundMark x1="85015" y1="41051" x2="82308" y2="46424"/>
                        <a14:foregroundMark x1="82308" y1="46424" x2="83116" y2="53576"/>
                        <a14:foregroundMark x1="83116" y1="53576" x2="78532" y2="66465"/>
                        <a14:foregroundMark x1="78532" y1="66465" x2="9618" y2="67879"/>
                        <a14:foregroundMark x1="9618" y1="67879" x2="3063" y2="88606"/>
                        <a14:foregroundMark x1="80474" y1="93729" x2="81905" y2="93616"/>
                        <a14:foregroundMark x1="73191" y1="94302" x2="80354" y2="93738"/>
                        <a14:foregroundMark x1="65238" y1="94929" x2="71318" y2="94450"/>
                        <a14:foregroundMark x1="58168" y1="95485" x2="61194" y2="95247"/>
                        <a14:foregroundMark x1="81905" y1="93616" x2="96505" y2="93775"/>
                        <a14:foregroundMark x1="96642" y1="71981" x2="95179" y2="52242"/>
                        <a14:foregroundMark x1="95179" y1="52242" x2="95877" y2="32966"/>
                        <a14:foregroundMark x1="94694" y1="7225" x2="92900" y2="5737"/>
                        <a14:foregroundMark x1="67072" y1="6456" x2="66896" y2="6667"/>
                        <a14:foregroundMark x1="93968" y1="8283" x2="91108" y2="6066"/>
                        <a14:foregroundMark x1="88821" y1="5689" x2="85704" y2="7111"/>
                        <a14:foregroundMark x1="85704" y1="7111" x2="83614" y2="13333"/>
                        <a14:foregroundMark x1="83614" y1="13333" x2="83092" y2="20323"/>
                        <a14:foregroundMark x1="83092" y1="20323" x2="83971" y2="27232"/>
                        <a14:foregroundMark x1="83971" y1="27232" x2="87913" y2="32000"/>
                        <a14:foregroundMark x1="87913" y1="32000" x2="95848" y2="28439"/>
                        <a14:foregroundMark x1="94895" y1="12528" x2="93636" y2="8768"/>
                        <a14:foregroundMark x1="93636" y1="8768" x2="93541" y2="8727"/>
                        <a14:foregroundMark x1="95274" y1="16727" x2="95798" y2="20518"/>
                        <a14:foregroundMark x1="95872" y1="32250" x2="95702" y2="36444"/>
                        <a14:foregroundMark x1="3372" y1="43960" x2="5889" y2="37939"/>
                        <a14:foregroundMark x1="5889" y1="37939" x2="3900" y2="37976"/>
                        <a14:foregroundMark x1="3914" y1="39135" x2="4322" y2="43636"/>
                        <a14:foregroundMark x1="4322" y1="43636" x2="3633" y2="35798"/>
                        <a14:foregroundMark x1="3649" y1="44515" x2="3586" y2="49212"/>
                        <a14:foregroundMark x1="3586" y1="49212" x2="3663" y2="44515"/>
                        <a14:foregroundMark x1="1401" y1="19798" x2="4156" y2="19475"/>
                        <a14:foregroundMark x1="9000" y1="70505" x2="6317" y2="76364"/>
                        <a14:foregroundMark x1="6317" y1="76364" x2="3633" y2="89899"/>
                        <a14:foregroundMark x1="3633" y1="89899" x2="5614" y2="95748"/>
                        <a14:foregroundMark x1="56875" y1="94869" x2="59957" y2="95574"/>
                        <a14:foregroundMark x1="65163" y1="94828" x2="69342" y2="95556"/>
                        <a14:foregroundMark x1="81783" y1="94585" x2="82047" y2="94465"/>
                        <a14:foregroundMark x1="83015" y1="94785" x2="85349" y2="95558"/>
                        <a14:foregroundMark x1="96221" y1="93120" x2="96438" y2="91636"/>
                        <a14:foregroundMark x1="58632" y1="4889" x2="58727" y2="5778"/>
                        <a14:foregroundMark x1="67680" y1="4970" x2="67371" y2="5051"/>
                        <a14:foregroundMark x1="76134" y1="5131" x2="76229" y2="6222"/>
                        <a14:foregroundMark x1="76704" y1="6020" x2="81026" y2="5778"/>
                        <a14:foregroundMark x1="81026" y1="5778" x2="84825" y2="5778"/>
                        <a14:foregroundMark x1="77060" y1="5939" x2="75825" y2="5859"/>
                        <a14:foregroundMark x1="49703" y1="5131" x2="49703" y2="5131"/>
                        <a14:foregroundMark x1="49561" y1="4970" x2="50083" y2="6465"/>
                        <a14:foregroundMark x1="31845" y1="5939" x2="36262" y2="6222"/>
                        <a14:foregroundMark x1="36262" y1="6222" x2="31940" y2="6384"/>
                        <a14:foregroundMark x1="31940" y1="6384" x2="36333" y2="6990"/>
                        <a14:foregroundMark x1="36333" y1="6990" x2="36215" y2="5576"/>
                        <a14:foregroundMark x1="37930" y1="6407" x2="37568" y2="6384"/>
                        <a14:foregroundMark x1="33151" y1="6101" x2="36760" y2="6332"/>
                        <a14:foregroundMark x1="35156" y1="6042" x2="33294" y2="5778"/>
                        <a14:foregroundMark x1="37568" y1="6384" x2="36784" y2="6273"/>
                        <a14:foregroundMark x1="36922" y1="5932" x2="37996" y2="5697"/>
                        <a14:foregroundMark x1="38352" y1="5697" x2="36072" y2="5576"/>
                        <a14:backgroundMark x1="32279" y1="5525" x2="33349" y2="5585"/>
                        <a14:backgroundMark x1="23890" y1="5051" x2="32239" y2="5523"/>
                        <a14:backgroundMark x1="38215" y1="5324" x2="41035" y2="4444"/>
                        <a14:backgroundMark x1="41035" y1="4444" x2="45334" y2="5333"/>
                        <a14:backgroundMark x1="48967" y1="5333" x2="57540" y2="5495"/>
                        <a14:backgroundMark x1="57716" y1="5169" x2="58347" y2="4000"/>
                        <a14:backgroundMark x1="49949" y1="4615" x2="54785" y2="5576"/>
                        <a14:backgroundMark x1="54785" y1="5576" x2="50511" y2="4162"/>
                        <a14:backgroundMark x1="59321" y1="4283" x2="68283" y2="5745"/>
                        <a14:backgroundMark x1="68191" y1="5770" x2="58086" y2="3556"/>
                        <a14:backgroundMark x1="68725" y1="3556" x2="75698" y2="5511"/>
                        <a14:backgroundMark x1="81111" y1="5551" x2="68369" y2="2949"/>
                        <a14:backgroundMark x1="82308" y1="2828" x2="81525" y2="3394"/>
                        <a14:backgroundMark x1="93185" y1="4727" x2="88791" y2="5616"/>
                        <a14:backgroundMark x1="88791" y1="5616" x2="93018" y2="4727"/>
                        <a14:backgroundMark x1="93018" y1="4727" x2="93018" y2="4727"/>
                        <a14:backgroundMark x1="89171" y1="5333" x2="89100" y2="4727"/>
                        <a14:backgroundMark x1="70363" y1="3717" x2="70458" y2="3394"/>
                        <a14:backgroundMark x1="72121" y1="5051" x2="68012" y2="4687"/>
                        <a14:backgroundMark x1="68012" y1="4687" x2="70458" y2="4606"/>
                        <a14:backgroundMark x1="88910" y1="5495" x2="88839" y2="5051"/>
                        <a14:backgroundMark x1="81413" y1="4720" x2="81002" y2="4606"/>
                        <a14:backgroundMark x1="3942" y1="5495" x2="2261" y2="18854"/>
                        <a14:backgroundMark x1="2146" y1="20554" x2="2992" y2="88202"/>
                        <a14:backgroundMark x1="2992" y1="88202" x2="24" y2="81859"/>
                        <a14:backgroundMark x1="24" y1="81859" x2="24" y2="6828"/>
                        <a14:backgroundMark x1="2209" y1="21939" x2="2375" y2="22949"/>
                        <a14:backgroundMark x1="1330" y1="20727" x2="2470" y2="21939"/>
                        <a14:backgroundMark x1="2019" y1="22020" x2="2019" y2="21010"/>
                        <a14:backgroundMark x1="2517" y1="58545" x2="1852" y2="65697"/>
                        <a14:backgroundMark x1="1852" y1="65697" x2="2351" y2="73091"/>
                        <a14:backgroundMark x1="2351" y1="73091" x2="404" y2="66182"/>
                        <a14:backgroundMark x1="404" y1="66182" x2="404" y2="58869"/>
                        <a14:backgroundMark x1="404" y1="58869" x2="2517" y2="60000"/>
                        <a14:backgroundMark x1="3394" y1="91255" x2="3538" y2="93818"/>
                        <a14:backgroundMark x1="3135" y1="86667" x2="3246" y2="88629"/>
                        <a14:backgroundMark x1="3144" y1="89143" x2="2945" y2="86788"/>
                        <a14:backgroundMark x1="3538" y1="93818" x2="3298" y2="90974"/>
                        <a14:backgroundMark x1="2945" y1="86788" x2="3040" y2="86667"/>
                        <a14:backgroundMark x1="95630" y1="6667" x2="95464" y2="14222"/>
                        <a14:backgroundMark x1="95464" y1="14222" x2="97934" y2="20444"/>
                        <a14:backgroundMark x1="97934" y1="20444" x2="96485" y2="26949"/>
                        <a14:backgroundMark x1="96485" y1="26949" x2="97079" y2="63960"/>
                        <a14:backgroundMark x1="97079" y1="63960" x2="98480" y2="57374"/>
                        <a14:backgroundMark x1="98480" y1="57374" x2="97934" y2="25616"/>
                        <a14:backgroundMark x1="97934" y1="25616" x2="99026" y2="18303"/>
                        <a14:backgroundMark x1="99026" y1="18303" x2="98124" y2="10505"/>
                        <a14:backgroundMark x1="98124" y1="10505" x2="95464" y2="6667"/>
                        <a14:backgroundMark x1="97079" y1="70707" x2="96818" y2="92323"/>
                        <a14:backgroundMark x1="96818" y1="92323" x2="98694" y2="86020"/>
                        <a14:backgroundMark x1="98694" y1="86020" x2="97340" y2="78828"/>
                        <a14:backgroundMark x1="97340" y1="78828" x2="97245" y2="69414"/>
                        <a14:backgroundMark x1="98171" y1="83192" x2="98100" y2="82626"/>
                        <a14:backgroundMark x1="98005" y1="82465" x2="98266" y2="85212"/>
                        <a14:backgroundMark x1="96652" y1="89697" x2="99145" y2="83758"/>
                        <a14:backgroundMark x1="99145" y1="83758" x2="96865" y2="89576"/>
                        <a14:backgroundMark x1="96865" y1="89576" x2="96818" y2="89576"/>
                        <a14:backgroundMark x1="98528" y1="82747" x2="97150" y2="89859"/>
                        <a14:backgroundMark x1="97150" y1="89859" x2="99121" y2="83354"/>
                        <a14:backgroundMark x1="99121" y1="83354" x2="99121" y2="83354"/>
                        <a14:backgroundMark x1="96557" y1="90586" x2="99050" y2="84768"/>
                        <a14:backgroundMark x1="99050" y1="84768" x2="96818" y2="90141"/>
                        <a14:backgroundMark x1="85229" y1="4848" x2="89337" y2="4848"/>
                        <a14:backgroundMark x1="89337" y1="4848" x2="89385" y2="4929"/>
                        <a14:backgroundMark x1="50162" y1="4673" x2="51674" y2="5131"/>
                        <a14:backgroundMark x1="54738" y1="4848" x2="58033" y2="5045"/>
                        <a14:backgroundMark x1="67799" y1="4848" x2="68274" y2="4606"/>
                        <a14:backgroundMark x1="68036" y1="5374" x2="68345" y2="5212"/>
                        <a14:backgroundMark x1="1401" y1="19636" x2="1259" y2="20283"/>
                        <a14:backgroundMark x1="2636" y1="22545" x2="2636" y2="23313"/>
                        <a14:backgroundMark x1="2778" y1="22828" x2="2778" y2="23071"/>
                        <a14:backgroundMark x1="2826" y1="22626" x2="2493" y2="22990"/>
                        <a14:backgroundMark x1="3277" y1="36566" x2="3372" y2="44525"/>
                        <a14:backgroundMark x1="3325" y1="86707" x2="3182" y2="88121"/>
                        <a14:backgroundMark x1="3562" y1="94182" x2="3277" y2="93010"/>
                        <a14:backgroundMark x1="96960" y1="96000" x2="84493" y2="97091"/>
                        <a14:backgroundMark x1="84493" y1="97091" x2="80598" y2="94545"/>
                        <a14:backgroundMark x1="80598" y1="94545" x2="76633" y2="96929"/>
                        <a14:backgroundMark x1="76633" y1="96929" x2="72619" y2="94747"/>
                        <a14:backgroundMark x1="72619" y1="94747" x2="68511" y2="97010"/>
                        <a14:backgroundMark x1="68511" y1="97010" x2="64332" y2="95354"/>
                        <a14:backgroundMark x1="64332" y1="95354" x2="57445" y2="97172"/>
                        <a14:backgroundMark x1="95583" y1="7556" x2="96343" y2="14424"/>
                        <a14:backgroundMark x1="96343" y1="14424" x2="95488" y2="8202"/>
                        <a14:backgroundMark x1="95536" y1="6949" x2="96319" y2="13818"/>
                        <a14:backgroundMark x1="96319" y1="13818" x2="95844" y2="7798"/>
                        <a14:backgroundMark x1="97079" y1="8040" x2="95987" y2="14828"/>
                        <a14:backgroundMark x1="95987" y1="14828" x2="97008" y2="8121"/>
                        <a14:backgroundMark x1="96580" y1="13939" x2="96367" y2="14020"/>
                        <a14:backgroundMark x1="2137" y1="22141" x2="2683" y2="23636"/>
                        <a14:backgroundMark x1="2992" y1="23475" x2="2992" y2="24646"/>
                        <a14:backgroundMark x1="96628" y1="13939" x2="96485" y2="13818"/>
                        <a14:backgroundMark x1="3467" y1="96364" x2="5984" y2="97010"/>
                        <a14:backgroundMark x1="3325" y1="97010" x2="7029" y2="96768"/>
                        <a14:backgroundMark x1="7670" y1="98182" x2="7670" y2="98182"/>
                        <a14:backgroundMark x1="5438" y1="96606" x2="9523" y2="95596"/>
                        <a14:backgroundMark x1="9523" y1="95596" x2="5201" y2="97091"/>
                        <a14:backgroundMark x1="9143" y1="96000" x2="22869" y2="99717"/>
                        <a14:backgroundMark x1="22869" y1="99717" x2="19758" y2="95111"/>
                        <a14:backgroundMark x1="19758" y1="95111" x2="11304" y2="96081"/>
                        <a14:backgroundMark x1="11304" y1="96081" x2="9689" y2="97939"/>
                        <a14:backgroundMark x1="11161" y1="95515" x2="11019" y2="96000"/>
                        <a14:backgroundMark x1="11850" y1="97293" x2="10829" y2="96687"/>
                        <a14:backgroundMark x1="20375" y1="95677" x2="16386" y2="98020"/>
                        <a14:backgroundMark x1="16386" y1="98020" x2="20233" y2="95434"/>
                        <a14:backgroundMark x1="20233" y1="95434" x2="20375" y2="95434"/>
                        <a14:backgroundMark x1="96367" y1="14586" x2="96723" y2="71111"/>
                        <a14:backgroundMark x1="96723" y1="71111" x2="97317" y2="71111"/>
                        <a14:backgroundMark x1="2636" y1="24000" x2="2683" y2="23475"/>
                        <a14:backgroundMark x1="92923" y1="96081" x2="88768" y2="95758"/>
                        <a14:backgroundMark x1="88768" y1="95758" x2="84754" y2="97374"/>
                        <a14:backgroundMark x1="84754" y1="97374" x2="80788" y2="95596"/>
                        <a14:backgroundMark x1="80788" y1="95596" x2="72429" y2="95030"/>
                        <a14:backgroundMark x1="72429" y1="95030" x2="80408" y2="99960"/>
                        <a14:backgroundMark x1="80408" y1="99960" x2="92947" y2="97859"/>
                        <a14:backgroundMark x1="92947" y1="97859" x2="93232" y2="96202"/>
                        <a14:backgroundMark x1="96580" y1="91394" x2="96438" y2="91475"/>
                        <a14:backgroundMark x1="58870" y1="96525" x2="54833" y2="95111"/>
                        <a14:backgroundMark x1="54833" y1="95111" x2="50653" y2="96364"/>
                        <a14:backgroundMark x1="50653" y1="96364" x2="46497" y2="94909"/>
                        <a14:backgroundMark x1="46497" y1="94909" x2="42294" y2="96040"/>
                        <a14:backgroundMark x1="42294" y1="96040" x2="33959" y2="95354"/>
                        <a14:backgroundMark x1="33959" y1="95354" x2="29803" y2="96444"/>
                        <a14:backgroundMark x1="29803" y1="96444" x2="25600" y2="94667"/>
                        <a14:backgroundMark x1="25600" y1="94667" x2="21586" y2="96000"/>
                        <a14:backgroundMark x1="21586" y1="96000" x2="25600" y2="99636"/>
                        <a14:backgroundMark x1="25600" y1="99636" x2="38708" y2="99960"/>
                        <a14:backgroundMark x1="38708" y1="99960" x2="51342" y2="99717"/>
                        <a14:backgroundMark x1="51342" y1="99717" x2="45476" y2="99556"/>
                        <a14:backgroundMark x1="45476" y1="99556" x2="50059" y2="99960"/>
                        <a14:backgroundMark x1="50059" y1="99960" x2="55972" y2="99838"/>
                        <a14:backgroundMark x1="55972" y1="99838" x2="56946" y2="97293"/>
                        <a14:backgroundMark x1="57089" y1="97172" x2="52767" y2="96687"/>
                        <a14:backgroundMark x1="52767" y1="96687" x2="56970" y2="97131"/>
                        <a14:backgroundMark x1="56970" y1="97131" x2="57445" y2="96929"/>
                        <a14:backgroundMark x1="1971" y1="24566" x2="1781" y2="24364"/>
                        <a14:backgroundMark x1="98124" y1="21616" x2="98076" y2="22061"/>
                        <a14:backgroundMark x1="44336" y1="96040" x2="53170" y2="96040"/>
                        <a14:backgroundMark x1="53170" y1="96040" x2="44289" y2="99677"/>
                        <a14:backgroundMark x1="44289" y1="99677" x2="40157" y2="96889"/>
                        <a14:backgroundMark x1="40157" y1="96889" x2="44597" y2="96242"/>
                        <a14:backgroundMark x1="44597" y1="96242" x2="44977" y2="96040"/>
                        <a14:backgroundMark x1="34647" y1="95919" x2="39112" y2="95838"/>
                        <a14:backgroundMark x1="39112" y1="95838" x2="35336" y2="99394"/>
                        <a14:backgroundMark x1="35336" y1="99394" x2="34434" y2="95919"/>
                        <a14:backgroundMark x1="34647" y1="96646" x2="39183" y2="95919"/>
                        <a14:backgroundMark x1="39183" y1="95919" x2="35004" y2="97980"/>
                        <a14:backgroundMark x1="35004" y1="97980" x2="34552" y2="96929"/>
                        <a14:backgroundMark x1="40275" y1="97899" x2="40537" y2="97374"/>
                        <a14:backgroundMark x1="75517" y1="96566" x2="75517" y2="97010"/>
                        <a14:backgroundMark x1="82190" y1="95596" x2="86701" y2="96040"/>
                        <a14:backgroundMark x1="86701" y1="96040" x2="82451" y2="97535"/>
                        <a14:backgroundMark x1="82451" y1="97535" x2="82190" y2="95596"/>
                        <a14:backgroundMark x1="82641" y1="96485" x2="82379" y2="96485"/>
                        <a14:backgroundMark x1="82071" y1="95919" x2="82641" y2="95838"/>
                        <a14:backgroundMark x1="82190" y1="97091" x2="82379" y2="97455"/>
                        <a14:backgroundMark x1="96414" y1="91394" x2="96462" y2="92202"/>
                        <a14:backgroundMark x1="10995" y1="96121" x2="10568" y2="95838"/>
                        <a14:backgroundMark x1="13132" y1="96929" x2="17526" y2="97495"/>
                        <a14:backgroundMark x1="17526" y1="97495" x2="16314" y2="97778"/>
                        <a14:backgroundMark x1="18072" y1="97778" x2="22512" y2="97859"/>
                        <a14:backgroundMark x1="22512" y1="97859" x2="17763" y2="98141"/>
                        <a14:backgroundMark x1="20470" y1="95596" x2="24863" y2="96040"/>
                        <a14:backgroundMark x1="24863" y1="96040" x2="29375" y2="95152"/>
                        <a14:backgroundMark x1="29375" y1="95152" x2="33674" y2="96485"/>
                        <a14:backgroundMark x1="33674" y1="96485" x2="29660" y2="99677"/>
                        <a14:backgroundMark x1="29660" y1="99677" x2="25196" y2="99394"/>
                        <a14:backgroundMark x1="25196" y1="99394" x2="22774" y2="96727"/>
                        <a14:backgroundMark x1="32771" y1="97455" x2="33033" y2="96566"/>
                        <a14:backgroundMark x1="38138" y1="96646" x2="38352" y2="96727"/>
                        <a14:backgroundMark x1="38613" y1="96283" x2="38661" y2="96727"/>
                        <a14:backgroundMark x1="32819" y1="97374" x2="32771" y2="96727"/>
                        <a14:backgroundMark x1="96557" y1="92283" x2="96034" y2="91838"/>
                        <a14:backgroundMark x1="98480" y1="21455" x2="98480" y2="21172"/>
                        <a14:backgroundMark x1="97910" y1="22505" x2="97293" y2="26424"/>
                        <a14:backgroundMark x1="97910" y1="21293" x2="97910" y2="23232"/>
                        <a14:backgroundMark x1="96604" y1="93374" x2="96604" y2="93455"/>
                        <a14:backgroundMark x1="80361" y1="95838" x2="80622" y2="96202"/>
                        <a14:backgroundMark x1="75825" y1="96364" x2="76039" y2="96485"/>
                        <a14:backgroundMark x1="81145" y1="96485" x2="81026" y2="96646"/>
                        <a14:backgroundMark x1="76181" y1="96646" x2="76609" y2="96485"/>
                        <a14:backgroundMark x1="75873" y1="96485" x2="78057" y2="97455"/>
                        <a14:backgroundMark x1="80765" y1="96283" x2="81715" y2="96727"/>
                        <a14:backgroundMark x1="2707" y1="25455" x2="3443" y2="27152"/>
                        <a14:backgroundMark x1="2873" y1="23758" x2="3230" y2="25455"/>
                        <a14:backgroundMark x1="34814" y1="97455" x2="34600" y2="97535"/>
                        <a14:backgroundMark x1="32106" y1="97535" x2="30539" y2="97253"/>
                        <a14:backgroundMark x1="32771" y1="97616" x2="34244" y2="96040"/>
                        <a14:backgroundMark x1="32771" y1="97535" x2="34196" y2="97172"/>
                        <a14:backgroundMark x1="8430" y1="96929" x2="11304" y2="96646"/>
                        <a14:backgroundMark x1="23391" y1="96727" x2="27856" y2="97374"/>
                        <a14:backgroundMark x1="27856" y1="97374" x2="24080" y2="96727"/>
                        <a14:backgroundMark x1="27974" y1="97374" x2="30183" y2="97535"/>
                        <a14:backgroundMark x1="31156" y1="97091" x2="30848" y2="98343"/>
                        <a14:backgroundMark x1="28616" y1="99475" x2="28924" y2="99394"/>
                        <a14:backgroundMark x1="96604" y1="93535" x2="96865" y2="94505"/>
                        <a14:backgroundMark x1="96462" y1="93899" x2="97293" y2="93737"/>
                        <a14:backgroundMark x1="35573" y1="5010" x2="37165" y2="5333"/>
                      </a14:backgroundRemoval>
                    </a14:imgEffect>
                  </a14:imgLayer>
                </a14:imgProps>
              </a:ext>
              <a:ext uri="{28A0092B-C50C-407E-A947-70E740481C1C}">
                <a14:useLocalDpi xmlns:a14="http://schemas.microsoft.com/office/drawing/2010/main"/>
              </a:ext>
            </a:extLst>
          </a:blip>
          <a:stretch>
            <a:fillRect/>
          </a:stretch>
        </p:blipFill>
        <p:spPr>
          <a:xfrm>
            <a:off x="-63260" y="293298"/>
            <a:ext cx="11036060" cy="6486187"/>
          </a:xfrm>
          <a:prstGeom prst="rect">
            <a:avLst/>
          </a:prstGeom>
        </p:spPr>
      </p:pic>
    </p:spTree>
    <p:extLst>
      <p:ext uri="{BB962C8B-B14F-4D97-AF65-F5344CB8AC3E}">
        <p14:creationId xmlns:p14="http://schemas.microsoft.com/office/powerpoint/2010/main" val="3532571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653F07-7175-45F1-89A8-CEA7AFCAA30B}"/>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34F25843-7219-46EB-8D16-CBEB214E6D53}"/>
              </a:ext>
            </a:extLst>
          </p:cNvPr>
          <p:cNvGrpSpPr/>
          <p:nvPr/>
        </p:nvGrpSpPr>
        <p:grpSpPr>
          <a:xfrm>
            <a:off x="1189952" y="-687812"/>
            <a:ext cx="9068561" cy="7913286"/>
            <a:chOff x="-1115479" y="-828712"/>
            <a:chExt cx="9597631" cy="8173440"/>
          </a:xfrm>
        </p:grpSpPr>
        <p:pic>
          <p:nvPicPr>
            <p:cNvPr id="8" name="Picture 7">
              <a:extLst>
                <a:ext uri="{FF2B5EF4-FFF2-40B4-BE49-F238E27FC236}">
                  <a16:creationId xmlns:a16="http://schemas.microsoft.com/office/drawing/2014/main" id="{0DF176DA-EE2C-4F01-B51F-8B06F5F6588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5067" y1="77269" x2="66123" y2="77987"/>
                          <a14:foregroundMark x1="67083" y1="77718" x2="67619" y2="77957"/>
                          <a14:foregroundMark x1="67370" y1="78167" x2="67460" y2="78393"/>
                          <a14:foregroundMark x1="68138" y1="83019" x2="68522" y2="83019"/>
                          <a14:foregroundMark x1="68522" y1="83288" x2="69098" y2="81761"/>
                          <a14:foregroundMark x1="69188" y1="80182" x2="69386" y2="81222"/>
                          <a14:backgroundMark x1="70067" y1="25048" x2="66800" y2="35272"/>
                          <a14:backgroundMark x1="66800" y1="35272" x2="71333" y2="25495"/>
                          <a14:backgroundMark x1="71333" y1="25495" x2="70267" y2="24856"/>
                          <a14:backgroundMark x1="29400" y1="23387" x2="32000" y2="33419"/>
                          <a14:backgroundMark x1="32000" y1="33419" x2="29000" y2="23706"/>
                          <a14:backgroundMark x1="29000" y1="23706" x2="29400" y2="28179"/>
                          <a14:backgroundMark x1="66133" y1="36294" x2="65667" y2="37955"/>
                          <a14:backgroundMark x1="38333" y1="45687" x2="41533" y2="48179"/>
                          <a14:backgroundMark x1="44800" y1="50671" x2="44200" y2="51118"/>
                          <a14:backgroundMark x1="52867" y1="53802" x2="54400" y2="52780"/>
                          <a14:backgroundMark x1="44800" y1="50671" x2="47867" y2="52780"/>
                          <a14:backgroundMark x1="35701" y1="41240" x2="36084" y2="41509"/>
                          <a14:backgroundMark x1="61228" y1="44564" x2="53263" y2="51932"/>
                          <a14:backgroundMark x1="65163" y1="38275" x2="65163" y2="39263"/>
                          <a14:backgroundMark x1="60845" y1="45013" x2="63628" y2="42677"/>
                          <a14:backgroundMark x1="53455" y1="68464" x2="56718" y2="73136"/>
                          <a14:backgroundMark x1="47985" y1="69362" x2="47985" y2="69901"/>
                          <a14:backgroundMark x1="69585" y1="81455" x2="69866" y2="82120"/>
                          <a14:backgroundMark x1="69578" y1="81491" x2="69770" y2="82390"/>
                          <a14:backgroundMark x1="68522" y1="77808" x2="69098" y2="78616"/>
                          <a14:backgroundMark x1="68906" y1="78167" x2="69866" y2="79874"/>
                          <a14:backgroundMark x1="53743" y1="54358" x2="53935" y2="54537"/>
                        </a14:backgroundRemoval>
                      </a14:imgEffect>
                    </a14:imgLayer>
                  </a14:imgProps>
                </a:ext>
                <a:ext uri="{28A0092B-C50C-407E-A947-70E740481C1C}">
                  <a14:useLocalDpi xmlns:a14="http://schemas.microsoft.com/office/drawing/2010/main"/>
                </a:ext>
              </a:extLst>
            </a:blip>
            <a:stretch>
              <a:fillRect/>
            </a:stretch>
          </p:blipFill>
          <p:spPr>
            <a:xfrm>
              <a:off x="-1115479" y="-828712"/>
              <a:ext cx="6712653" cy="7003535"/>
            </a:xfrm>
            <a:prstGeom prst="rect">
              <a:avLst/>
            </a:prstGeom>
          </p:spPr>
        </p:pic>
        <p:pic>
          <p:nvPicPr>
            <p:cNvPr id="9" name="Picture 8">
              <a:extLst>
                <a:ext uri="{FF2B5EF4-FFF2-40B4-BE49-F238E27FC236}">
                  <a16:creationId xmlns:a16="http://schemas.microsoft.com/office/drawing/2014/main" id="{E16E19D1-6DD9-4C59-B99F-17BD1589B3A9}"/>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62116" y="365125"/>
              <a:ext cx="6720036" cy="6979603"/>
            </a:xfrm>
            <a:prstGeom prst="rect">
              <a:avLst/>
            </a:prstGeom>
          </p:spPr>
        </p:pic>
      </p:grpSp>
    </p:spTree>
    <p:extLst>
      <p:ext uri="{BB962C8B-B14F-4D97-AF65-F5344CB8AC3E}">
        <p14:creationId xmlns:p14="http://schemas.microsoft.com/office/powerpoint/2010/main" val="302821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3F5055-6522-612C-41C6-F49BC66B1F92}"/>
              </a:ext>
            </a:extLst>
          </p:cNvPr>
          <p:cNvSpPr>
            <a:spLocks noGrp="1"/>
          </p:cNvSpPr>
          <p:nvPr>
            <p:ph type="ftr" sz="quarter" idx="10"/>
          </p:nvPr>
        </p:nvSpPr>
        <p:spPr/>
        <p:txBody>
          <a:bodyPr/>
          <a:lstStyle/>
          <a:p>
            <a:endParaRPr lang="en-US"/>
          </a:p>
        </p:txBody>
      </p:sp>
      <p:sp>
        <p:nvSpPr>
          <p:cNvPr id="4" name="Title 1">
            <a:extLst>
              <a:ext uri="{FF2B5EF4-FFF2-40B4-BE49-F238E27FC236}">
                <a16:creationId xmlns:a16="http://schemas.microsoft.com/office/drawing/2014/main" id="{50472CB0-8ACE-B5F3-75B4-2268F2929229}"/>
              </a:ext>
            </a:extLst>
          </p:cNvPr>
          <p:cNvSpPr>
            <a:spLocks noGrp="1"/>
          </p:cNvSpPr>
          <p:nvPr/>
        </p:nvSpPr>
        <p:spPr>
          <a:xfrm>
            <a:off x="783771" y="1054916"/>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a:lstStyle>
          <a:p>
            <a:r>
              <a:rPr lang="en-GB">
                <a:latin typeface="Arial"/>
                <a:cs typeface="Arial"/>
              </a:rPr>
              <a:t>Optional timers for discussion questions</a:t>
            </a:r>
            <a:endParaRPr lang="en-GB"/>
          </a:p>
        </p:txBody>
      </p:sp>
      <p:sp>
        <p:nvSpPr>
          <p:cNvPr id="37" name="TextBox 1">
            <a:extLst>
              <a:ext uri="{FF2B5EF4-FFF2-40B4-BE49-F238E27FC236}">
                <a16:creationId xmlns:a16="http://schemas.microsoft.com/office/drawing/2014/main" id="{F7D1A603-AB3F-58DE-CA71-BA1FD4685443}"/>
              </a:ext>
            </a:extLst>
          </p:cNvPr>
          <p:cNvSpPr txBox="1"/>
          <p:nvPr/>
        </p:nvSpPr>
        <p:spPr>
          <a:xfrm>
            <a:off x="538480" y="5479918"/>
            <a:ext cx="986536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Timers provided by </a:t>
            </a:r>
            <a:r>
              <a:rPr lang="en-GB" i="1" dirty="0"/>
              <a:t>Training and Consultancy Ltd</a:t>
            </a:r>
            <a:r>
              <a:rPr lang="en-GB" dirty="0"/>
              <a:t>. </a:t>
            </a:r>
          </a:p>
          <a:p>
            <a:r>
              <a:rPr lang="en-GB" dirty="0"/>
              <a:t>To use, select both elements of the timer (written minutes and circle) and paste to required slide</a:t>
            </a:r>
            <a:r>
              <a:rPr lang="en-GB"/>
              <a:t>. </a:t>
            </a:r>
          </a:p>
          <a:p>
            <a:r>
              <a:rPr lang="en-GB"/>
              <a:t>The </a:t>
            </a:r>
            <a:r>
              <a:rPr lang="en-GB" dirty="0"/>
              <a:t>timer will begin on mouse click. </a:t>
            </a:r>
          </a:p>
        </p:txBody>
      </p:sp>
      <p:sp>
        <p:nvSpPr>
          <p:cNvPr id="13" name="Oval 12">
            <a:extLst>
              <a:ext uri="{FF2B5EF4-FFF2-40B4-BE49-F238E27FC236}">
                <a16:creationId xmlns:a16="http://schemas.microsoft.com/office/drawing/2014/main" id="{FD6A2E40-7BC3-4F4E-A509-2B27AFD811E8}"/>
              </a:ext>
            </a:extLst>
          </p:cNvPr>
          <p:cNvSpPr/>
          <p:nvPr/>
        </p:nvSpPr>
        <p:spPr>
          <a:xfrm>
            <a:off x="650386" y="2779618"/>
            <a:ext cx="1774554" cy="1767252"/>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4" name="TextBox 13">
            <a:extLst>
              <a:ext uri="{FF2B5EF4-FFF2-40B4-BE49-F238E27FC236}">
                <a16:creationId xmlns:a16="http://schemas.microsoft.com/office/drawing/2014/main" id="{868A4AE0-467C-4565-B53F-B13F079A7125}"/>
              </a:ext>
            </a:extLst>
          </p:cNvPr>
          <p:cNvSpPr txBox="1"/>
          <p:nvPr/>
        </p:nvSpPr>
        <p:spPr>
          <a:xfrm>
            <a:off x="783771" y="2221650"/>
            <a:ext cx="1519968" cy="461665"/>
          </a:xfrm>
          <a:prstGeom prst="rect">
            <a:avLst/>
          </a:prstGeom>
          <a:noFill/>
        </p:spPr>
        <p:txBody>
          <a:bodyPr wrap="none" rtlCol="0">
            <a:spAutoFit/>
          </a:bodyPr>
          <a:lstStyle/>
          <a:p>
            <a:pPr algn="ctr"/>
            <a:r>
              <a:rPr lang="en-GB" sz="2400" dirty="0"/>
              <a:t>2 minutes</a:t>
            </a:r>
          </a:p>
        </p:txBody>
      </p:sp>
      <p:sp>
        <p:nvSpPr>
          <p:cNvPr id="15" name="Oval 14">
            <a:extLst>
              <a:ext uri="{FF2B5EF4-FFF2-40B4-BE49-F238E27FC236}">
                <a16:creationId xmlns:a16="http://schemas.microsoft.com/office/drawing/2014/main" id="{6D11873D-148A-4FFA-9EFD-AE1889CC19AC}"/>
              </a:ext>
            </a:extLst>
          </p:cNvPr>
          <p:cNvSpPr/>
          <p:nvPr/>
        </p:nvSpPr>
        <p:spPr>
          <a:xfrm>
            <a:off x="3576326" y="2779618"/>
            <a:ext cx="1774554" cy="176664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TextBox 15">
            <a:extLst>
              <a:ext uri="{FF2B5EF4-FFF2-40B4-BE49-F238E27FC236}">
                <a16:creationId xmlns:a16="http://schemas.microsoft.com/office/drawing/2014/main" id="{F70F6AE4-379F-4E6C-A0F4-D90229E62510}"/>
              </a:ext>
            </a:extLst>
          </p:cNvPr>
          <p:cNvSpPr txBox="1"/>
          <p:nvPr/>
        </p:nvSpPr>
        <p:spPr>
          <a:xfrm>
            <a:off x="3709711" y="2220539"/>
            <a:ext cx="1519968" cy="461665"/>
          </a:xfrm>
          <a:prstGeom prst="rect">
            <a:avLst/>
          </a:prstGeom>
          <a:noFill/>
        </p:spPr>
        <p:txBody>
          <a:bodyPr wrap="none" rtlCol="0">
            <a:spAutoFit/>
          </a:bodyPr>
          <a:lstStyle/>
          <a:p>
            <a:pPr algn="ctr"/>
            <a:r>
              <a:rPr lang="en-GB" sz="2400" dirty="0"/>
              <a:t>3 minutes</a:t>
            </a:r>
          </a:p>
        </p:txBody>
      </p:sp>
      <p:sp>
        <p:nvSpPr>
          <p:cNvPr id="17" name="Oval 16">
            <a:extLst>
              <a:ext uri="{FF2B5EF4-FFF2-40B4-BE49-F238E27FC236}">
                <a16:creationId xmlns:a16="http://schemas.microsoft.com/office/drawing/2014/main" id="{C2F1923E-3135-41CD-8B33-899CF85F26F1}"/>
              </a:ext>
            </a:extLst>
          </p:cNvPr>
          <p:cNvSpPr/>
          <p:nvPr/>
        </p:nvSpPr>
        <p:spPr>
          <a:xfrm>
            <a:off x="6412705" y="2779618"/>
            <a:ext cx="1774554" cy="176664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TextBox 17">
            <a:extLst>
              <a:ext uri="{FF2B5EF4-FFF2-40B4-BE49-F238E27FC236}">
                <a16:creationId xmlns:a16="http://schemas.microsoft.com/office/drawing/2014/main" id="{BDDFCF54-1F0B-445B-8D6D-25DEB548B32A}"/>
              </a:ext>
            </a:extLst>
          </p:cNvPr>
          <p:cNvSpPr txBox="1"/>
          <p:nvPr/>
        </p:nvSpPr>
        <p:spPr>
          <a:xfrm>
            <a:off x="6539998" y="2220537"/>
            <a:ext cx="1519968" cy="461665"/>
          </a:xfrm>
          <a:prstGeom prst="rect">
            <a:avLst/>
          </a:prstGeom>
          <a:noFill/>
        </p:spPr>
        <p:txBody>
          <a:bodyPr wrap="none" rtlCol="0">
            <a:spAutoFit/>
          </a:bodyPr>
          <a:lstStyle/>
          <a:p>
            <a:pPr algn="ctr"/>
            <a:r>
              <a:rPr lang="en-GB" sz="2400" dirty="0"/>
              <a:t>4 minutes</a:t>
            </a:r>
          </a:p>
        </p:txBody>
      </p:sp>
      <p:sp>
        <p:nvSpPr>
          <p:cNvPr id="19" name="Oval 18">
            <a:extLst>
              <a:ext uri="{FF2B5EF4-FFF2-40B4-BE49-F238E27FC236}">
                <a16:creationId xmlns:a16="http://schemas.microsoft.com/office/drawing/2014/main" id="{8A33C19B-B5FB-4448-88E8-F3A1D6E8AB59}"/>
              </a:ext>
            </a:extLst>
          </p:cNvPr>
          <p:cNvSpPr/>
          <p:nvPr/>
        </p:nvSpPr>
        <p:spPr>
          <a:xfrm>
            <a:off x="9338645" y="2781426"/>
            <a:ext cx="1774554" cy="1764832"/>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0" name="TextBox 19">
            <a:extLst>
              <a:ext uri="{FF2B5EF4-FFF2-40B4-BE49-F238E27FC236}">
                <a16:creationId xmlns:a16="http://schemas.microsoft.com/office/drawing/2014/main" id="{5DAEC465-117E-4141-A754-2683C614CB49}"/>
              </a:ext>
            </a:extLst>
          </p:cNvPr>
          <p:cNvSpPr txBox="1"/>
          <p:nvPr/>
        </p:nvSpPr>
        <p:spPr>
          <a:xfrm>
            <a:off x="9338645" y="2220537"/>
            <a:ext cx="1519968" cy="461665"/>
          </a:xfrm>
          <a:prstGeom prst="rect">
            <a:avLst/>
          </a:prstGeom>
          <a:noFill/>
        </p:spPr>
        <p:txBody>
          <a:bodyPr wrap="none" rtlCol="0">
            <a:spAutoFit/>
          </a:bodyPr>
          <a:lstStyle/>
          <a:p>
            <a:pPr algn="ctr"/>
            <a:r>
              <a:rPr lang="en-GB" sz="2400" dirty="0"/>
              <a:t>5 minutes</a:t>
            </a:r>
          </a:p>
        </p:txBody>
      </p:sp>
    </p:spTree>
    <p:extLst>
      <p:ext uri="{BB962C8B-B14F-4D97-AF65-F5344CB8AC3E}">
        <p14:creationId xmlns:p14="http://schemas.microsoft.com/office/powerpoint/2010/main" val="22281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20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80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40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300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44F5-C4B1-4347-A64F-6EA3E3A06A73}"/>
              </a:ext>
            </a:extLst>
          </p:cNvPr>
          <p:cNvSpPr>
            <a:spLocks noGrp="1"/>
          </p:cNvSpPr>
          <p:nvPr>
            <p:ph type="title"/>
          </p:nvPr>
        </p:nvSpPr>
        <p:spPr>
          <a:xfrm>
            <a:off x="309991" y="619435"/>
            <a:ext cx="6294009" cy="742226"/>
          </a:xfrm>
        </p:spPr>
        <p:txBody>
          <a:bodyPr/>
          <a:lstStyle/>
          <a:p>
            <a:r>
              <a:rPr lang="en-GB" sz="4400"/>
              <a:t>Scotland’s rising wealth</a:t>
            </a:r>
          </a:p>
        </p:txBody>
      </p:sp>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5BF18253-CE41-44DB-8943-7E08BE4EC4BF}"/>
              </a:ext>
            </a:extLst>
          </p:cNvPr>
          <p:cNvSpPr txBox="1"/>
          <p:nvPr/>
        </p:nvSpPr>
        <p:spPr>
          <a:xfrm>
            <a:off x="3262700" y="2633870"/>
            <a:ext cx="8678944" cy="2492990"/>
          </a:xfrm>
          <a:prstGeom prst="rect">
            <a:avLst/>
          </a:prstGeom>
          <a:noFill/>
        </p:spPr>
        <p:txBody>
          <a:bodyPr wrap="square" lIns="91440" tIns="45720" rIns="91440" bIns="45720" rtlCol="0" anchor="t">
            <a:spAutoFit/>
          </a:bodyPr>
          <a:lstStyle/>
          <a:p>
            <a:endParaRPr lang="en-GB" sz="26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600">
                <a:latin typeface="Arial"/>
                <a:cs typeface="Arial"/>
              </a:rPr>
              <a:t>the growth of industries</a:t>
            </a:r>
          </a:p>
          <a:p>
            <a:endParaRPr lang="en-GB" sz="26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600">
                <a:latin typeface="Arial"/>
                <a:cs typeface="Arial"/>
              </a:rPr>
              <a:t>the rising wealth of merchants and manufacturers</a:t>
            </a:r>
          </a:p>
          <a:p>
            <a:pPr marL="457200" indent="-457200">
              <a:buFont typeface="Arial" panose="020B0604020202020204" pitchFamily="34" charset="0"/>
              <a:buChar char="•"/>
            </a:pPr>
            <a:endParaRPr lang="en-GB" sz="2600">
              <a:latin typeface="Arial"/>
              <a:cs typeface="Arial"/>
            </a:endParaRPr>
          </a:p>
          <a:p>
            <a:pPr marL="457200" indent="-457200">
              <a:buFont typeface="Arial" panose="020B0604020202020204" pitchFamily="34" charset="0"/>
              <a:buChar char="•"/>
            </a:pPr>
            <a:endParaRPr lang="en-GB" sz="2600">
              <a:latin typeface="Arial"/>
              <a:cs typeface="Arial"/>
            </a:endParaRPr>
          </a:p>
        </p:txBody>
      </p:sp>
      <p:pic>
        <p:nvPicPr>
          <p:cNvPr id="7" name="Picture 6">
            <a:extLst>
              <a:ext uri="{FF2B5EF4-FFF2-40B4-BE49-F238E27FC236}">
                <a16:creationId xmlns:a16="http://schemas.microsoft.com/office/drawing/2014/main" id="{F283B2DD-6CC1-4354-A536-AF48E6CA3D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261" y="2410911"/>
            <a:ext cx="2472967" cy="4183482"/>
          </a:xfrm>
          <a:prstGeom prst="rect">
            <a:avLst/>
          </a:prstGeom>
        </p:spPr>
      </p:pic>
      <p:sp>
        <p:nvSpPr>
          <p:cNvPr id="5" name="TextBox 4">
            <a:extLst>
              <a:ext uri="{FF2B5EF4-FFF2-40B4-BE49-F238E27FC236}">
                <a16:creationId xmlns:a16="http://schemas.microsoft.com/office/drawing/2014/main" id="{8FC62348-BA33-449E-8A03-069999624194}"/>
              </a:ext>
            </a:extLst>
          </p:cNvPr>
          <p:cNvSpPr txBox="1"/>
          <p:nvPr/>
        </p:nvSpPr>
        <p:spPr>
          <a:xfrm>
            <a:off x="309991" y="1464319"/>
            <a:ext cx="11380573" cy="1169551"/>
          </a:xfrm>
          <a:prstGeom prst="rect">
            <a:avLst/>
          </a:prstGeom>
          <a:noFill/>
        </p:spPr>
        <p:txBody>
          <a:bodyPr wrap="square" rtlCol="0">
            <a:spAutoFit/>
          </a:bodyPr>
          <a:lstStyle/>
          <a:p>
            <a:r>
              <a:rPr lang="en-GB" sz="2600">
                <a:latin typeface="Arial" panose="020B0604020202020204" pitchFamily="34" charset="0"/>
                <a:cs typeface="Arial" panose="020B0604020202020204" pitchFamily="34" charset="0"/>
              </a:rPr>
              <a:t>The economic impact of the Atlantic slave trade and wider slavery system on Scotland can be seen in various ways:</a:t>
            </a:r>
          </a:p>
          <a:p>
            <a:endParaRPr lang="en-GB"/>
          </a:p>
        </p:txBody>
      </p:sp>
      <p:sp>
        <p:nvSpPr>
          <p:cNvPr id="6" name="Rectangle 5">
            <a:extLst>
              <a:ext uri="{FF2B5EF4-FFF2-40B4-BE49-F238E27FC236}">
                <a16:creationId xmlns:a16="http://schemas.microsoft.com/office/drawing/2014/main" id="{236A2BA0-1A64-426E-BE5B-69680BCAA693}"/>
              </a:ext>
            </a:extLst>
          </p:cNvPr>
          <p:cNvSpPr/>
          <p:nvPr/>
        </p:nvSpPr>
        <p:spPr>
          <a:xfrm>
            <a:off x="3262700" y="5904299"/>
            <a:ext cx="8559674" cy="707886"/>
          </a:xfrm>
          <a:prstGeom prst="rect">
            <a:avLst/>
          </a:prstGeom>
        </p:spPr>
        <p:txBody>
          <a:bodyPr wrap="square" lIns="91440" tIns="45720" rIns="91440" bIns="45720" anchor="t">
            <a:spAutoFit/>
          </a:bodyPr>
          <a:lstStyle/>
          <a:p>
            <a:r>
              <a:rPr lang="en-GB" sz="2000">
                <a:latin typeface="Arial"/>
              </a:rPr>
              <a:t>Please use the</a:t>
            </a:r>
            <a:r>
              <a:rPr lang="en-GB" sz="2000" b="1">
                <a:latin typeface="Arial"/>
              </a:rPr>
              <a:t> Scotland and the Caribbean</a:t>
            </a:r>
            <a:r>
              <a:rPr lang="en-GB" sz="2000">
                <a:latin typeface="Arial"/>
              </a:rPr>
              <a:t> resource sheet (page 1) for further information.</a:t>
            </a:r>
            <a:endParaRPr lang="en-GB" sz="2000"/>
          </a:p>
        </p:txBody>
      </p:sp>
    </p:spTree>
    <p:extLst>
      <p:ext uri="{BB962C8B-B14F-4D97-AF65-F5344CB8AC3E}">
        <p14:creationId xmlns:p14="http://schemas.microsoft.com/office/powerpoint/2010/main" val="265712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E37AA4C5-69CE-5A4A-9B68-A4849B73F453}"/>
              </a:ext>
            </a:extLst>
          </p:cNvPr>
          <p:cNvSpPr txBox="1"/>
          <p:nvPr/>
        </p:nvSpPr>
        <p:spPr>
          <a:xfrm>
            <a:off x="441434" y="732203"/>
            <a:ext cx="7466953" cy="630942"/>
          </a:xfrm>
          <a:prstGeom prst="rect">
            <a:avLst/>
          </a:prstGeom>
          <a:noFill/>
        </p:spPr>
        <p:txBody>
          <a:bodyPr wrap="square" lIns="91440" tIns="45720" rIns="91440" bIns="45720" rtlCol="0" anchor="t">
            <a:spAutoFit/>
          </a:bodyPr>
          <a:lstStyle/>
          <a:p>
            <a:r>
              <a:rPr lang="en-GB" sz="3500" b="1">
                <a:latin typeface="Arial"/>
                <a:cs typeface="Arial"/>
              </a:rPr>
              <a:t>Initial discussion</a:t>
            </a:r>
            <a:endParaRPr lang="en-GB" sz="3500"/>
          </a:p>
        </p:txBody>
      </p:sp>
      <p:sp>
        <p:nvSpPr>
          <p:cNvPr id="2" name="TextBox 1">
            <a:extLst>
              <a:ext uri="{FF2B5EF4-FFF2-40B4-BE49-F238E27FC236}">
                <a16:creationId xmlns:a16="http://schemas.microsoft.com/office/drawing/2014/main" id="{5F0F2962-FACC-47AF-AB36-DE0D1A069029}"/>
              </a:ext>
            </a:extLst>
          </p:cNvPr>
          <p:cNvSpPr txBox="1"/>
          <p:nvPr/>
        </p:nvSpPr>
        <p:spPr>
          <a:xfrm>
            <a:off x="437201" y="1624495"/>
            <a:ext cx="6244729" cy="2893100"/>
          </a:xfrm>
          <a:prstGeom prst="rect">
            <a:avLst/>
          </a:prstGeom>
          <a:noFill/>
        </p:spPr>
        <p:txBody>
          <a:bodyPr wrap="square" lIns="91440" tIns="45720" rIns="91440" bIns="45720" rtlCol="0" anchor="t">
            <a:spAutoFit/>
          </a:bodyPr>
          <a:lstStyle/>
          <a:p>
            <a:r>
              <a:rPr lang="en-GB" sz="2600">
                <a:latin typeface="Arial"/>
                <a:cs typeface="Arial"/>
              </a:rPr>
              <a:t>Evidence of the wealth generated through the Atlantic Slave trade can still be seen in Scotland's towns, cities and countryside today.</a:t>
            </a:r>
          </a:p>
          <a:p>
            <a:endParaRPr lang="en-GB" sz="2600">
              <a:latin typeface="Arial"/>
              <a:cs typeface="Arial"/>
            </a:endParaRPr>
          </a:p>
          <a:p>
            <a:r>
              <a:rPr lang="en-GB" sz="2600">
                <a:latin typeface="Arial"/>
                <a:cs typeface="Arial"/>
              </a:rPr>
              <a:t>In pairs or groups, think about what this evidence might be? </a:t>
            </a:r>
          </a:p>
        </p:txBody>
      </p:sp>
      <p:pic>
        <p:nvPicPr>
          <p:cNvPr id="6" name="Picture 5">
            <a:extLst>
              <a:ext uri="{FF2B5EF4-FFF2-40B4-BE49-F238E27FC236}">
                <a16:creationId xmlns:a16="http://schemas.microsoft.com/office/drawing/2014/main" id="{BC492779-3FE0-4166-90EB-CF0C333DCB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48148" y="864705"/>
            <a:ext cx="4606651" cy="5807550"/>
          </a:xfrm>
          <a:prstGeom prst="rect">
            <a:avLst/>
          </a:prstGeom>
        </p:spPr>
      </p:pic>
    </p:spTree>
    <p:extLst>
      <p:ext uri="{BB962C8B-B14F-4D97-AF65-F5344CB8AC3E}">
        <p14:creationId xmlns:p14="http://schemas.microsoft.com/office/powerpoint/2010/main" val="50972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2" name="TextBox 1">
            <a:extLst>
              <a:ext uri="{FF2B5EF4-FFF2-40B4-BE49-F238E27FC236}">
                <a16:creationId xmlns:a16="http://schemas.microsoft.com/office/drawing/2014/main" id="{5F0F2962-FACC-47AF-AB36-DE0D1A069029}"/>
              </a:ext>
            </a:extLst>
          </p:cNvPr>
          <p:cNvSpPr txBox="1"/>
          <p:nvPr/>
        </p:nvSpPr>
        <p:spPr>
          <a:xfrm>
            <a:off x="437201" y="1623234"/>
            <a:ext cx="6244729" cy="1692771"/>
          </a:xfrm>
          <a:prstGeom prst="rect">
            <a:avLst/>
          </a:prstGeom>
          <a:noFill/>
        </p:spPr>
        <p:txBody>
          <a:bodyPr wrap="square" lIns="91440" tIns="45720" rIns="91440" bIns="45720" rtlCol="0" anchor="t">
            <a:spAutoFit/>
          </a:bodyPr>
          <a:lstStyle/>
          <a:p>
            <a:r>
              <a:rPr lang="en-GB" sz="2600">
                <a:latin typeface="Arial"/>
                <a:cs typeface="Arial"/>
              </a:rPr>
              <a:t>The following objects provide evidence of Scotland's rising wealth and its connections to the Caribbean through the Atlantic slave trade.</a:t>
            </a:r>
          </a:p>
        </p:txBody>
      </p:sp>
      <p:pic>
        <p:nvPicPr>
          <p:cNvPr id="6" name="Picture 5">
            <a:extLst>
              <a:ext uri="{FF2B5EF4-FFF2-40B4-BE49-F238E27FC236}">
                <a16:creationId xmlns:a16="http://schemas.microsoft.com/office/drawing/2014/main" id="{BC492779-3FE0-4166-90EB-CF0C333DCB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48148" y="864705"/>
            <a:ext cx="4606651" cy="5807550"/>
          </a:xfrm>
          <a:prstGeom prst="rect">
            <a:avLst/>
          </a:prstGeom>
        </p:spPr>
      </p:pic>
      <p:sp>
        <p:nvSpPr>
          <p:cNvPr id="5" name="TextBox 4">
            <a:extLst>
              <a:ext uri="{FF2B5EF4-FFF2-40B4-BE49-F238E27FC236}">
                <a16:creationId xmlns:a16="http://schemas.microsoft.com/office/drawing/2014/main" id="{17FB7D17-4924-44EE-8C87-DCE592EE414C}"/>
              </a:ext>
            </a:extLst>
          </p:cNvPr>
          <p:cNvSpPr txBox="1"/>
          <p:nvPr/>
        </p:nvSpPr>
        <p:spPr>
          <a:xfrm>
            <a:off x="441434" y="750346"/>
            <a:ext cx="7466953" cy="769441"/>
          </a:xfrm>
          <a:prstGeom prst="rect">
            <a:avLst/>
          </a:prstGeom>
          <a:noFill/>
        </p:spPr>
        <p:txBody>
          <a:bodyPr wrap="square" lIns="91440" tIns="45720" rIns="91440" bIns="45720" rtlCol="0" anchor="t">
            <a:spAutoFit/>
          </a:bodyPr>
          <a:lstStyle/>
          <a:p>
            <a:r>
              <a:rPr lang="en-GB" sz="4400">
                <a:latin typeface="Arial"/>
                <a:cs typeface="Arial"/>
              </a:rPr>
              <a:t>Objects as evidence</a:t>
            </a:r>
          </a:p>
        </p:txBody>
      </p:sp>
    </p:spTree>
    <p:extLst>
      <p:ext uri="{BB962C8B-B14F-4D97-AF65-F5344CB8AC3E}">
        <p14:creationId xmlns:p14="http://schemas.microsoft.com/office/powerpoint/2010/main" val="313198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44F5-C4B1-4347-A64F-6EA3E3A06A73}"/>
              </a:ext>
            </a:extLst>
          </p:cNvPr>
          <p:cNvSpPr>
            <a:spLocks noGrp="1"/>
          </p:cNvSpPr>
          <p:nvPr>
            <p:ph type="title"/>
          </p:nvPr>
        </p:nvSpPr>
        <p:spPr>
          <a:xfrm>
            <a:off x="6900718" y="1615010"/>
            <a:ext cx="5129561" cy="5520592"/>
          </a:xfrm>
        </p:spPr>
        <p:txBody>
          <a:bodyPr/>
          <a:lstStyle/>
          <a:p>
            <a:r>
              <a:rPr lang="en-GB" sz="3600" b="1"/>
              <a:t>Scotland and </a:t>
            </a:r>
            <a:br>
              <a:rPr lang="en-GB" sz="3600" b="1"/>
            </a:br>
            <a:r>
              <a:rPr lang="en-GB" sz="3600" b="1"/>
              <a:t>the Caribbean</a:t>
            </a:r>
            <a:br>
              <a:rPr lang="en-GB" sz="4400"/>
            </a:br>
            <a:br>
              <a:rPr lang="en-GB" sz="4400"/>
            </a:br>
            <a:br>
              <a:rPr lang="en-GB" sz="4400"/>
            </a:br>
            <a:r>
              <a:rPr lang="en-GB" sz="4400"/>
              <a:t>Object one</a:t>
            </a:r>
          </a:p>
        </p:txBody>
      </p:sp>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pic>
        <p:nvPicPr>
          <p:cNvPr id="7" name="Picture 4" descr="A picture containing outdoor, stone&#10;&#10;Description automatically generated">
            <a:extLst>
              <a:ext uri="{FF2B5EF4-FFF2-40B4-BE49-F238E27FC236}">
                <a16:creationId xmlns:a16="http://schemas.microsoft.com/office/drawing/2014/main" id="{EBDB2477-1792-4F56-B542-B631F0282CE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286135" y="1615010"/>
            <a:ext cx="6394551" cy="3746866"/>
          </a:xfrm>
          <a:prstGeom prst="rect">
            <a:avLst/>
          </a:prstGeom>
        </p:spPr>
      </p:pic>
      <p:sp>
        <p:nvSpPr>
          <p:cNvPr id="4" name="TextBox 3">
            <a:extLst>
              <a:ext uri="{FF2B5EF4-FFF2-40B4-BE49-F238E27FC236}">
                <a16:creationId xmlns:a16="http://schemas.microsoft.com/office/drawing/2014/main" id="{022DB0E8-F594-4235-87A4-4EBCCC19A9E3}"/>
              </a:ext>
            </a:extLst>
          </p:cNvPr>
          <p:cNvSpPr txBox="1"/>
          <p:nvPr/>
        </p:nvSpPr>
        <p:spPr>
          <a:xfrm>
            <a:off x="397315" y="5908997"/>
            <a:ext cx="6394551" cy="369332"/>
          </a:xfrm>
          <a:prstGeom prst="rect">
            <a:avLst/>
          </a:prstGeom>
          <a:solidFill>
            <a:srgbClr val="003300"/>
          </a:solidFill>
        </p:spPr>
        <p:txBody>
          <a:bodyPr wrap="square" rtlCol="0">
            <a:spAutoFit/>
          </a:bodyPr>
          <a:lstStyle/>
          <a:p>
            <a:r>
              <a:rPr lang="en-GB" b="1">
                <a:latin typeface="Arial" panose="020B0604020202020204" pitchFamily="34" charset="0"/>
                <a:cs typeface="Arial" panose="020B0604020202020204" pitchFamily="34" charset="0"/>
              </a:rPr>
              <a:t>Dimensions: </a:t>
            </a:r>
            <a:r>
              <a:rPr lang="en-GB">
                <a:latin typeface="Arial" panose="020B0604020202020204" pitchFamily="34" charset="0"/>
                <a:cs typeface="Arial" panose="020B0604020202020204" pitchFamily="34" charset="0"/>
              </a:rPr>
              <a:t>Length: 97.0cm, Height: 55.5cm, Depth: 5.0cm</a:t>
            </a:r>
          </a:p>
        </p:txBody>
      </p:sp>
    </p:spTree>
    <p:extLst>
      <p:ext uri="{BB962C8B-B14F-4D97-AF65-F5344CB8AC3E}">
        <p14:creationId xmlns:p14="http://schemas.microsoft.com/office/powerpoint/2010/main" val="341586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C4738B-0005-4621-9F3D-E48B2C444110}"/>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A6665408-4B07-4966-9C78-795A7C6F053B}"/>
              </a:ext>
            </a:extLst>
          </p:cNvPr>
          <p:cNvSpPr txBox="1"/>
          <p:nvPr/>
        </p:nvSpPr>
        <p:spPr>
          <a:xfrm>
            <a:off x="8869201" y="2694269"/>
            <a:ext cx="3133493" cy="954107"/>
          </a:xfrm>
          <a:prstGeom prst="rect">
            <a:avLst/>
          </a:prstGeom>
          <a:solidFill>
            <a:srgbClr val="003300"/>
          </a:solidFill>
        </p:spPr>
        <p:txBody>
          <a:bodyPr wrap="square" rtlCol="0">
            <a:spAutoFit/>
          </a:bodyPr>
          <a:lstStyle/>
          <a:p>
            <a:r>
              <a:rPr lang="en-GB" sz="2800" dirty="0">
                <a:latin typeface="Arial" panose="020B0604020202020204" pitchFamily="34" charset="0"/>
                <a:cs typeface="Arial" panose="020B0604020202020204" pitchFamily="34" charset="0"/>
              </a:rPr>
              <a:t>What is it made from?</a:t>
            </a:r>
          </a:p>
        </p:txBody>
      </p:sp>
      <p:sp>
        <p:nvSpPr>
          <p:cNvPr id="8" name="TextBox 7">
            <a:extLst>
              <a:ext uri="{FF2B5EF4-FFF2-40B4-BE49-F238E27FC236}">
                <a16:creationId xmlns:a16="http://schemas.microsoft.com/office/drawing/2014/main" id="{478C33D8-120F-458A-B67B-803FEB2B56A2}"/>
              </a:ext>
            </a:extLst>
          </p:cNvPr>
          <p:cNvSpPr txBox="1"/>
          <p:nvPr/>
        </p:nvSpPr>
        <p:spPr>
          <a:xfrm>
            <a:off x="189304" y="5566537"/>
            <a:ext cx="3133493" cy="523220"/>
          </a:xfrm>
          <a:prstGeom prst="rect">
            <a:avLst/>
          </a:prstGeom>
          <a:solidFill>
            <a:srgbClr val="003300"/>
          </a:solidFill>
        </p:spPr>
        <p:txBody>
          <a:bodyPr wrap="square" rtlCol="0">
            <a:spAutoFit/>
          </a:bodyPr>
          <a:lstStyle/>
          <a:p>
            <a:r>
              <a:rPr lang="en-GB" sz="2800">
                <a:latin typeface="Arial" panose="020B0604020202020204" pitchFamily="34" charset="0"/>
                <a:cs typeface="Arial" panose="020B0604020202020204" pitchFamily="34" charset="0"/>
              </a:rPr>
              <a:t>What is it?</a:t>
            </a:r>
          </a:p>
        </p:txBody>
      </p:sp>
      <p:sp>
        <p:nvSpPr>
          <p:cNvPr id="9" name="TextBox 8">
            <a:extLst>
              <a:ext uri="{FF2B5EF4-FFF2-40B4-BE49-F238E27FC236}">
                <a16:creationId xmlns:a16="http://schemas.microsoft.com/office/drawing/2014/main" id="{B4CD6950-11FF-41D8-9AD5-11B0B4506C23}"/>
              </a:ext>
            </a:extLst>
          </p:cNvPr>
          <p:cNvSpPr txBox="1"/>
          <p:nvPr/>
        </p:nvSpPr>
        <p:spPr>
          <a:xfrm>
            <a:off x="8869201" y="4704762"/>
            <a:ext cx="3133493" cy="1384995"/>
          </a:xfrm>
          <a:prstGeom prst="rect">
            <a:avLst/>
          </a:prstGeom>
          <a:solidFill>
            <a:srgbClr val="003300"/>
          </a:solidFill>
        </p:spPr>
        <p:txBody>
          <a:bodyPr wrap="square" rtlCol="0">
            <a:spAutoFit/>
          </a:bodyPr>
          <a:lstStyle/>
          <a:p>
            <a:r>
              <a:rPr lang="en-GB" sz="2800" dirty="0">
                <a:latin typeface="Arial" panose="020B0604020202020204" pitchFamily="34" charset="0"/>
                <a:cs typeface="Arial" panose="020B0604020202020204" pitchFamily="34" charset="0"/>
              </a:rPr>
              <a:t>What do you think it might have been used for?</a:t>
            </a:r>
          </a:p>
        </p:txBody>
      </p:sp>
      <p:sp>
        <p:nvSpPr>
          <p:cNvPr id="11" name="TextBox 10">
            <a:extLst>
              <a:ext uri="{FF2B5EF4-FFF2-40B4-BE49-F238E27FC236}">
                <a16:creationId xmlns:a16="http://schemas.microsoft.com/office/drawing/2014/main" id="{114157F2-6CB6-43A5-9B7F-D8C4ACB8D13C}"/>
              </a:ext>
            </a:extLst>
          </p:cNvPr>
          <p:cNvSpPr txBox="1"/>
          <p:nvPr/>
        </p:nvSpPr>
        <p:spPr>
          <a:xfrm>
            <a:off x="189305" y="2733109"/>
            <a:ext cx="3133493" cy="1815882"/>
          </a:xfrm>
          <a:prstGeom prst="rect">
            <a:avLst/>
          </a:prstGeom>
          <a:solidFill>
            <a:srgbClr val="003300"/>
          </a:solidFill>
        </p:spPr>
        <p:txBody>
          <a:bodyPr wrap="square" rtlCol="0">
            <a:spAutoFit/>
          </a:bodyPr>
          <a:lstStyle/>
          <a:p>
            <a:r>
              <a:rPr lang="en-GB" sz="2800" dirty="0">
                <a:latin typeface="Arial" panose="020B0604020202020204" pitchFamily="34" charset="0"/>
                <a:cs typeface="Arial" panose="020B0604020202020204" pitchFamily="34" charset="0"/>
              </a:rPr>
              <a:t>What can you see? How would you describe the object?</a:t>
            </a:r>
          </a:p>
        </p:txBody>
      </p:sp>
      <p:sp>
        <p:nvSpPr>
          <p:cNvPr id="12" name="TextBox 11">
            <a:extLst>
              <a:ext uri="{FF2B5EF4-FFF2-40B4-BE49-F238E27FC236}">
                <a16:creationId xmlns:a16="http://schemas.microsoft.com/office/drawing/2014/main" id="{F55DB052-8295-424E-A2B2-255D5759BC7E}"/>
              </a:ext>
            </a:extLst>
          </p:cNvPr>
          <p:cNvSpPr txBox="1"/>
          <p:nvPr/>
        </p:nvSpPr>
        <p:spPr>
          <a:xfrm>
            <a:off x="3652871" y="419346"/>
            <a:ext cx="6395624" cy="769441"/>
          </a:xfrm>
          <a:prstGeom prst="rect">
            <a:avLst/>
          </a:prstGeom>
          <a:noFill/>
        </p:spPr>
        <p:txBody>
          <a:bodyPr wrap="square" rtlCol="0">
            <a:spAutoFit/>
          </a:bodyPr>
          <a:lstStyle/>
          <a:p>
            <a:r>
              <a:rPr lang="en-GB" sz="4400">
                <a:latin typeface="Arial" panose="020B0604020202020204" pitchFamily="34" charset="0"/>
                <a:cs typeface="Arial" panose="020B0604020202020204" pitchFamily="34" charset="0"/>
              </a:rPr>
              <a:t>Exploring the object</a:t>
            </a:r>
          </a:p>
        </p:txBody>
      </p:sp>
      <p:pic>
        <p:nvPicPr>
          <p:cNvPr id="13" name="Picture 4" descr="A picture containing outdoor, stone&#10;&#10;Description automatically generated">
            <a:extLst>
              <a:ext uri="{FF2B5EF4-FFF2-40B4-BE49-F238E27FC236}">
                <a16:creationId xmlns:a16="http://schemas.microsoft.com/office/drawing/2014/main" id="{B7A03E3E-7F56-47FE-AD2A-087198DBBF0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3445895" y="2587285"/>
            <a:ext cx="5300209" cy="3105640"/>
          </a:xfrm>
          <a:prstGeom prst="rect">
            <a:avLst/>
          </a:prstGeom>
        </p:spPr>
      </p:pic>
    </p:spTree>
    <p:extLst>
      <p:ext uri="{BB962C8B-B14F-4D97-AF65-F5344CB8AC3E}">
        <p14:creationId xmlns:p14="http://schemas.microsoft.com/office/powerpoint/2010/main" val="1118503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9735D-3F7C-4472-B601-09C4D53490DE}"/>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30D3082F-A836-49FA-895F-907B1BDC0ABA}"/>
              </a:ext>
            </a:extLst>
          </p:cNvPr>
          <p:cNvSpPr txBox="1"/>
          <p:nvPr/>
        </p:nvSpPr>
        <p:spPr>
          <a:xfrm>
            <a:off x="6879756" y="851400"/>
            <a:ext cx="5106856" cy="5693866"/>
          </a:xfrm>
          <a:prstGeom prst="rect">
            <a:avLst/>
          </a:prstGeom>
          <a:noFill/>
        </p:spPr>
        <p:txBody>
          <a:bodyPr wrap="square" lIns="91440" tIns="45720" rIns="91440" bIns="45720" rtlCol="0" anchor="t">
            <a:spAutoFit/>
          </a:bodyPr>
          <a:lstStyle/>
          <a:p>
            <a:r>
              <a:rPr lang="en-GB" sz="2600" b="1">
                <a:latin typeface="Arial"/>
                <a:cs typeface="Arial"/>
              </a:rPr>
              <a:t>What is this object?</a:t>
            </a:r>
          </a:p>
          <a:p>
            <a:endParaRPr lang="en-GB"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a:latin typeface="Arial"/>
                <a:cs typeface="Arial"/>
              </a:rPr>
              <a:t>An architect’s model of the first Glasgow town house, or town hall.</a:t>
            </a:r>
          </a:p>
          <a:p>
            <a:endParaRPr lang="en-GB"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a:latin typeface="Arial"/>
                <a:cs typeface="Arial"/>
              </a:rPr>
              <a:t>The model was made from mahogany wood, around the year 1756. </a:t>
            </a:r>
            <a:endParaRPr lang="en-GB" sz="2600">
              <a:latin typeface="Arial" panose="020B0604020202020204" pitchFamily="34" charset="0"/>
              <a:cs typeface="Arial" panose="020B0604020202020204" pitchFamily="34" charset="0"/>
            </a:endParaRPr>
          </a:p>
          <a:p>
            <a:endParaRPr lang="en-GB" sz="2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a:latin typeface="Arial"/>
                <a:cs typeface="Arial"/>
              </a:rPr>
              <a:t>The building itself was designed and built by Allan </a:t>
            </a:r>
            <a:r>
              <a:rPr lang="en-GB" sz="2600" err="1">
                <a:latin typeface="Arial"/>
                <a:cs typeface="Arial"/>
              </a:rPr>
              <a:t>Dreghorn</a:t>
            </a:r>
            <a:r>
              <a:rPr lang="en-GB" sz="2600">
                <a:latin typeface="Arial"/>
                <a:cs typeface="Arial"/>
              </a:rPr>
              <a:t> and Mungo Naismith.</a:t>
            </a:r>
            <a:br>
              <a:rPr lang="en-GB" sz="2600"/>
            </a:br>
            <a:endParaRPr lang="en-GB" sz="2600"/>
          </a:p>
        </p:txBody>
      </p:sp>
      <p:pic>
        <p:nvPicPr>
          <p:cNvPr id="7" name="Picture 4" descr="A picture containing outdoor, stone&#10;&#10;Description automatically generated">
            <a:extLst>
              <a:ext uri="{FF2B5EF4-FFF2-40B4-BE49-F238E27FC236}">
                <a16:creationId xmlns:a16="http://schemas.microsoft.com/office/drawing/2014/main" id="{D7BD3C72-446A-4CC3-9D5F-343BE9D9EC6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1429" b="95584" l="2744" r="96037">
                        <a14:foregroundMark x1="4337" y1="13121" x2="5793" y2="8052"/>
                        <a14:foregroundMark x1="5793" y1="8052" x2="23476" y2="6753"/>
                        <a14:foregroundMark x1="23476" y1="6753" x2="83841" y2="7792"/>
                        <a14:foregroundMark x1="83841" y1="7792" x2="91768" y2="7013"/>
                        <a14:foregroundMark x1="91768" y1="7013" x2="96037" y2="17922"/>
                        <a14:foregroundMark x1="96103" y1="25455" x2="96139" y2="29610"/>
                        <a14:foregroundMark x1="96053" y1="19740" x2="96082" y2="23117"/>
                        <a14:foregroundMark x1="96037" y1="17922" x2="96044" y2="18701"/>
                        <a14:foregroundMark x1="2904" y1="68571" x2="2895" y2="68739"/>
                        <a14:foregroundMark x1="2925" y1="68149" x2="2904" y2="68571"/>
                        <a14:foregroundMark x1="5431" y1="19049" x2="3425" y2="58341"/>
                        <a14:foregroundMark x1="6098" y1="5974" x2="5757" y2="12643"/>
                        <a14:foregroundMark x1="3237" y1="76516" x2="5183" y2="95584"/>
                        <a14:backgroundMark x1="3354" y1="14286" x2="3506" y2="19221"/>
                        <a14:backgroundMark x1="4116" y1="14026" x2="4116" y2="14026"/>
                        <a14:backgroundMark x1="3811" y1="13506" x2="3811" y2="13506"/>
                        <a14:backgroundMark x1="3963" y1="13247" x2="4116" y2="14545"/>
                        <a14:backgroundMark x1="2744" y1="19221" x2="3049" y2="19221"/>
                        <a14:backgroundMark x1="3201" y1="58961" x2="3201" y2="57143"/>
                        <a14:backgroundMark x1="3049" y1="59740" x2="1982" y2="67792"/>
                        <a14:backgroundMark x1="1982" y1="71429" x2="3049" y2="76623"/>
                        <a14:backgroundMark x1="1829" y1="70649" x2="2896" y2="71688"/>
                        <a14:backgroundMark x1="2439" y1="68571" x2="2439" y2="68571"/>
                        <a14:backgroundMark x1="96494" y1="18701" x2="96494" y2="19740"/>
                        <a14:backgroundMark x1="96341" y1="23117" x2="96341" y2="25455"/>
                        <a14:backgroundMark x1="96494" y1="29610" x2="96494" y2="36623"/>
                        <a14:backgroundMark x1="2896" y1="19481" x2="1372" y2="19740"/>
                      </a14:backgroundRemoval>
                    </a14:imgEffect>
                  </a14:imgLayer>
                </a14:imgProps>
              </a:ext>
              <a:ext uri="{28A0092B-C50C-407E-A947-70E740481C1C}">
                <a14:useLocalDpi xmlns:a14="http://schemas.microsoft.com/office/drawing/2010/main"/>
              </a:ext>
            </a:extLst>
          </a:blip>
          <a:srcRect t="2078" b="2078"/>
          <a:stretch/>
        </p:blipFill>
        <p:spPr>
          <a:xfrm>
            <a:off x="286135" y="1615010"/>
            <a:ext cx="6394551" cy="3746866"/>
          </a:xfrm>
          <a:prstGeom prst="rect">
            <a:avLst/>
          </a:prstGeom>
        </p:spPr>
      </p:pic>
      <p:sp>
        <p:nvSpPr>
          <p:cNvPr id="5" name="TextBox 4">
            <a:extLst>
              <a:ext uri="{FF2B5EF4-FFF2-40B4-BE49-F238E27FC236}">
                <a16:creationId xmlns:a16="http://schemas.microsoft.com/office/drawing/2014/main" id="{6B931766-0CB3-4198-80B5-8501E60785EF}"/>
              </a:ext>
            </a:extLst>
          </p:cNvPr>
          <p:cNvSpPr txBox="1"/>
          <p:nvPr/>
        </p:nvSpPr>
        <p:spPr>
          <a:xfrm>
            <a:off x="394992" y="5874709"/>
            <a:ext cx="6394551" cy="984885"/>
          </a:xfrm>
          <a:prstGeom prst="rect">
            <a:avLst/>
          </a:prstGeom>
          <a:noFill/>
        </p:spPr>
        <p:txBody>
          <a:bodyPr wrap="square" lIns="91440" tIns="45720" rIns="91440" bIns="45720" rtlCol="0" anchor="t">
            <a:spAutoFit/>
          </a:bodyPr>
          <a:lstStyle/>
          <a:p>
            <a:r>
              <a:rPr lang="en-GB" sz="2000">
                <a:latin typeface="Arial"/>
              </a:rPr>
              <a:t>Please use the</a:t>
            </a:r>
            <a:r>
              <a:rPr lang="en-GB" sz="2000" b="1">
                <a:latin typeface="Arial"/>
              </a:rPr>
              <a:t> Scotland and the Caribbean</a:t>
            </a:r>
            <a:r>
              <a:rPr lang="en-GB" sz="2000">
                <a:latin typeface="Arial"/>
              </a:rPr>
              <a:t> resource sheet (page 2) for further information.</a:t>
            </a:r>
            <a:endParaRPr lang="en-GB" sz="2000">
              <a:latin typeface="Arial"/>
              <a:cs typeface="Arial"/>
            </a:endParaRPr>
          </a:p>
          <a:p>
            <a:endParaRPr lang="en-GB"/>
          </a:p>
        </p:txBody>
      </p:sp>
    </p:spTree>
    <p:extLst>
      <p:ext uri="{BB962C8B-B14F-4D97-AF65-F5344CB8AC3E}">
        <p14:creationId xmlns:p14="http://schemas.microsoft.com/office/powerpoint/2010/main" val="337231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D05C70-514E-C148-82CD-4E79080625C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E37AA4C5-69CE-5A4A-9B68-A4849B73F453}"/>
              </a:ext>
            </a:extLst>
          </p:cNvPr>
          <p:cNvSpPr txBox="1"/>
          <p:nvPr/>
        </p:nvSpPr>
        <p:spPr>
          <a:xfrm>
            <a:off x="0" y="2880000"/>
            <a:ext cx="12112639" cy="630942"/>
          </a:xfrm>
          <a:prstGeom prst="rect">
            <a:avLst/>
          </a:prstGeom>
          <a:noFill/>
        </p:spPr>
        <p:txBody>
          <a:bodyPr wrap="square" lIns="91440" tIns="45720" rIns="91440" bIns="45720" rtlCol="0" anchor="t">
            <a:spAutoFit/>
          </a:bodyPr>
          <a:lstStyle/>
          <a:p>
            <a:pPr algn="ctr"/>
            <a:r>
              <a:rPr lang="en-GB" sz="3500" b="1">
                <a:latin typeface="Arial"/>
                <a:cs typeface="Arial"/>
              </a:rPr>
              <a:t>Discussion questions</a:t>
            </a:r>
            <a:endParaRPr lang="en-GB" sz="3500"/>
          </a:p>
        </p:txBody>
      </p:sp>
      <p:sp>
        <p:nvSpPr>
          <p:cNvPr id="6" name="TextBox 5">
            <a:extLst>
              <a:ext uri="{FF2B5EF4-FFF2-40B4-BE49-F238E27FC236}">
                <a16:creationId xmlns:a16="http://schemas.microsoft.com/office/drawing/2014/main" id="{DB77766D-5CCC-459E-9C80-D13A5570EA50}"/>
              </a:ext>
            </a:extLst>
          </p:cNvPr>
          <p:cNvSpPr txBox="1"/>
          <p:nvPr/>
        </p:nvSpPr>
        <p:spPr>
          <a:xfrm>
            <a:off x="265410" y="5718546"/>
            <a:ext cx="11576295" cy="1015663"/>
          </a:xfrm>
          <a:prstGeom prst="rect">
            <a:avLst/>
          </a:prstGeom>
          <a:noFill/>
        </p:spPr>
        <p:txBody>
          <a:bodyPr wrap="square" lIns="91440" tIns="45720" rIns="91440" bIns="45720" rtlCol="0" anchor="t">
            <a:spAutoFit/>
          </a:bodyPr>
          <a:lstStyle/>
          <a:p>
            <a:r>
              <a:rPr lang="en-GB" sz="2000">
                <a:latin typeface="Arial"/>
              </a:rPr>
              <a:t>Please use the</a:t>
            </a:r>
            <a:r>
              <a:rPr lang="en-GB" sz="2000" b="1">
                <a:latin typeface="Arial"/>
              </a:rPr>
              <a:t> Scotland and the Caribbean</a:t>
            </a:r>
            <a:r>
              <a:rPr lang="en-GB" sz="2000">
                <a:latin typeface="Arial"/>
              </a:rPr>
              <a:t> resource sheet (pages 2 &amp; 3) for further information to support your discussions.</a:t>
            </a:r>
            <a:endParaRPr lang="en-GB" sz="2000">
              <a:cs typeface="Calibri"/>
            </a:endParaRPr>
          </a:p>
          <a:p>
            <a:endParaRPr lang="en-GB" sz="2000">
              <a:cs typeface="Calibri"/>
            </a:endParaRPr>
          </a:p>
        </p:txBody>
      </p:sp>
    </p:spTree>
    <p:extLst>
      <p:ext uri="{BB962C8B-B14F-4D97-AF65-F5344CB8AC3E}">
        <p14:creationId xmlns:p14="http://schemas.microsoft.com/office/powerpoint/2010/main" val="969427884"/>
      </p:ext>
    </p:extLst>
  </p:cSld>
  <p:clrMapOvr>
    <a:masterClrMapping/>
  </p:clrMapOvr>
</p:sld>
</file>

<file path=ppt/theme/theme1.xml><?xml version="1.0" encoding="utf-8"?>
<a:theme xmlns:a="http://schemas.openxmlformats.org/drawingml/2006/main" name="Office Theme">
  <a:themeElements>
    <a:clrScheme name="Custom 1">
      <a:dk1>
        <a:srgbClr val="3C3C3C"/>
      </a:dk1>
      <a:lt1>
        <a:srgbClr val="FFFFFF"/>
      </a:lt1>
      <a:dk2>
        <a:srgbClr val="00896C"/>
      </a:dk2>
      <a:lt2>
        <a:srgbClr val="C8C8C8"/>
      </a:lt2>
      <a:accent1>
        <a:srgbClr val="37DDDC"/>
      </a:accent1>
      <a:accent2>
        <a:srgbClr val="CD7F53"/>
      </a:accent2>
      <a:accent3>
        <a:srgbClr val="69B6AA"/>
      </a:accent3>
      <a:accent4>
        <a:srgbClr val="FFC600"/>
      </a:accent4>
      <a:accent5>
        <a:srgbClr val="D16952"/>
      </a:accent5>
      <a:accent6>
        <a:srgbClr val="70AD47"/>
      </a:accent6>
      <a:hlink>
        <a:srgbClr val="E9FFD8"/>
      </a:hlink>
      <a:folHlink>
        <a:srgbClr val="95FA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B377279DA1F74EB59472887FDF0194" ma:contentTypeVersion="16" ma:contentTypeDescription="Create a new document." ma:contentTypeScope="" ma:versionID="71e1c969d489498604db0054500fddfa">
  <xsd:schema xmlns:xsd="http://www.w3.org/2001/XMLSchema" xmlns:xs="http://www.w3.org/2001/XMLSchema" xmlns:p="http://schemas.microsoft.com/office/2006/metadata/properties" xmlns:ns2="fa0e4497-3b6e-46c5-ba7a-e6493251689d" xmlns:ns3="73d83fe1-b1d9-4c63-96e8-1376c7cbbf8c" xmlns:ns4="dd93af6e-f5a9-4978-bbe0-738ec86b3625" targetNamespace="http://schemas.microsoft.com/office/2006/metadata/properties" ma:root="true" ma:fieldsID="5b3164286d49c9ac3caf64c7aa146ed1" ns2:_="" ns3:_="" ns4:_="">
    <xsd:import namespace="fa0e4497-3b6e-46c5-ba7a-e6493251689d"/>
    <xsd:import namespace="73d83fe1-b1d9-4c63-96e8-1376c7cbbf8c"/>
    <xsd:import namespace="dd93af6e-f5a9-4978-bbe0-738ec86b36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e4497-3b6e-46c5-ba7a-e649325168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6425a57-0ff4-4ffb-a787-0f07631a805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d83fe1-b1d9-4c63-96e8-1376c7cbbf8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93af6e-f5a9-4978-bbe0-738ec86b362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c83ad0d-bd67-4540-b3f0-9ab69244e116}" ma:internalName="TaxCatchAll" ma:showField="CatchAllData" ma:web="73d83fe1-b1d9-4c63-96e8-1376c7cbbf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93af6e-f5a9-4978-bbe0-738ec86b3625" xsi:nil="true"/>
    <lcf76f155ced4ddcb4097134ff3c332f xmlns="fa0e4497-3b6e-46c5-ba7a-e6493251689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3D8A5C-8C96-4D07-859A-8A20B1F8A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e4497-3b6e-46c5-ba7a-e6493251689d"/>
    <ds:schemaRef ds:uri="73d83fe1-b1d9-4c63-96e8-1376c7cbbf8c"/>
    <ds:schemaRef ds:uri="dd93af6e-f5a9-4978-bbe0-738ec86b3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22547B-C76B-41B2-B9C8-9D11BB63DD35}">
  <ds:schemaRefs>
    <ds:schemaRef ds:uri="http://schemas.microsoft.com/office/2006/metadata/properties"/>
    <ds:schemaRef ds:uri="http://purl.org/dc/elements/1.1/"/>
    <ds:schemaRef ds:uri="fa0e4497-3b6e-46c5-ba7a-e6493251689d"/>
    <ds:schemaRef ds:uri="http://schemas.openxmlformats.org/package/2006/metadata/core-properties"/>
    <ds:schemaRef ds:uri="73d83fe1-b1d9-4c63-96e8-1376c7cbbf8c"/>
    <ds:schemaRef ds:uri="http://purl.org/dc/terms/"/>
    <ds:schemaRef ds:uri="http://schemas.microsoft.com/office/infopath/2007/PartnerControls"/>
    <ds:schemaRef ds:uri="http://schemas.microsoft.com/office/2006/documentManagement/types"/>
    <ds:schemaRef ds:uri="dd93af6e-f5a9-4978-bbe0-738ec86b3625"/>
    <ds:schemaRef ds:uri="http://www.w3.org/XML/1998/namespace"/>
    <ds:schemaRef ds:uri="http://purl.org/dc/dcmitype/"/>
  </ds:schemaRefs>
</ds:datastoreItem>
</file>

<file path=customXml/itemProps3.xml><?xml version="1.0" encoding="utf-8"?>
<ds:datastoreItem xmlns:ds="http://schemas.openxmlformats.org/officeDocument/2006/customXml" ds:itemID="{3DCFC318-27DA-47F8-8318-B6001F530E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TotalTime>
  <Words>558</Words>
  <Application>Microsoft Office PowerPoint</Application>
  <PresentationFormat>Widescreen</PresentationFormat>
  <Paragraphs>118</Paragraphs>
  <Slides>29</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The Atlantic slave trade: Investigating primary sources          </vt:lpstr>
      <vt:lpstr>Introduction</vt:lpstr>
      <vt:lpstr>Scotland’s rising wealth</vt:lpstr>
      <vt:lpstr>PowerPoint Presentation</vt:lpstr>
      <vt:lpstr>PowerPoint Presentation</vt:lpstr>
      <vt:lpstr>Scotland and  the Caribbean   Object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Inglis</dc:creator>
  <cp:lastModifiedBy>Lucy Bull</cp:lastModifiedBy>
  <cp:revision>3</cp:revision>
  <dcterms:created xsi:type="dcterms:W3CDTF">2020-10-14T10:51:07Z</dcterms:created>
  <dcterms:modified xsi:type="dcterms:W3CDTF">2022-05-04T12:50:32Z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0x010100FFB377279DA1F74EB59472887FDF0194</vt:lpwstr>
  </property>
  <property fmtid="{D5CDD505-2E9C-101B-9397-08002B2CF9AE}" pid="3" name="MediaServiceImageTags">
    <vt:lpwstr/>
  </property>
</Properties>
</file>